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0" r:id="rId2"/>
    <p:sldId id="261" r:id="rId3"/>
    <p:sldId id="262" r:id="rId4"/>
    <p:sldId id="263" r:id="rId5"/>
    <p:sldId id="264" r:id="rId6"/>
    <p:sldId id="282" r:id="rId7"/>
    <p:sldId id="283" r:id="rId8"/>
    <p:sldId id="278" r:id="rId9"/>
    <p:sldId id="288" r:id="rId10"/>
    <p:sldId id="286" r:id="rId11"/>
    <p:sldId id="287" r:id="rId12"/>
    <p:sldId id="277" r:id="rId13"/>
    <p:sldId id="289" r:id="rId14"/>
    <p:sldId id="281" r:id="rId15"/>
    <p:sldId id="284" r:id="rId16"/>
    <p:sldId id="285" r:id="rId17"/>
    <p:sldId id="265" r:id="rId18"/>
    <p:sldId id="258" r:id="rId19"/>
    <p:sldId id="269" r:id="rId20"/>
    <p:sldId id="268" r:id="rId21"/>
    <p:sldId id="272" r:id="rId22"/>
    <p:sldId id="273" r:id="rId23"/>
    <p:sldId id="274" r:id="rId24"/>
    <p:sldId id="260" r:id="rId25"/>
    <p:sldId id="27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scaleToFitPaper="1" frameSlides="1"/>
  <p:clrMru>
    <a:srgbClr val="B30205"/>
    <a:srgbClr val="FF3641"/>
    <a:srgbClr val="FF3940"/>
    <a:srgbClr val="FF3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9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34FF6-C834-3843-9225-7E5FC6C9F64A}" type="datetimeFigureOut">
              <a:rPr lang="en-US" smtClean="0"/>
              <a:t>11/13/16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D8943-0035-8149-AC47-C8BD5D1E10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006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C42EB-BFB5-8C42-B687-28BBD05B4502}" type="datetimeFigureOut">
              <a:rPr lang="en-US" smtClean="0"/>
              <a:t>11/13/16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40FB0-7BE7-9949-9062-4EB1169A86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59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8F25-89E2-1243-8BAC-91787345E853}" type="datetime1">
              <a:rPr lang="en-US" smtClean="0"/>
              <a:t>11/13/16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13-23F4-5C4F-BFB5-6406B6FE06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233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2465-530B-5545-A37C-758D678D87E8}" type="datetime1">
              <a:rPr lang="en-US" smtClean="0"/>
              <a:t>11/13/16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13-23F4-5C4F-BFB5-6406B6FE06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77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ADE0-C3BE-FF4D-BF1A-1883F224E0F8}" type="datetime1">
              <a:rPr lang="en-US" smtClean="0"/>
              <a:t>11/13/16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13-23F4-5C4F-BFB5-6406B6FE06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04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1D32-1C34-6444-8691-A867D94132A1}" type="datetime1">
              <a:rPr lang="en-US" smtClean="0"/>
              <a:t>11/13/16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13-23F4-5C4F-BFB5-6406B6FE06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33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EE12-5B86-3C43-9266-B0A303DF117B}" type="datetime1">
              <a:rPr lang="en-US" smtClean="0"/>
              <a:t>11/13/16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13-23F4-5C4F-BFB5-6406B6FE06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64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2202-DD26-9E43-999A-2CC7C9E64285}" type="datetime1">
              <a:rPr lang="en-US" smtClean="0"/>
              <a:t>11/13/16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13-23F4-5C4F-BFB5-6406B6FE06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39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C73A-9456-594A-9C4C-208CAFC2FA5A}" type="datetime1">
              <a:rPr lang="en-US" smtClean="0"/>
              <a:t>11/13/16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13-23F4-5C4F-BFB5-6406B6FE06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7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A8AA-EAB0-0247-899A-DAE608F32B74}" type="datetime1">
              <a:rPr lang="en-US" smtClean="0"/>
              <a:t>11/13/16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13-23F4-5C4F-BFB5-6406B6FE06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652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C405-5A3F-3749-BC48-90754132ECF5}" type="datetime1">
              <a:rPr lang="en-US" smtClean="0"/>
              <a:t>11/13/16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13-23F4-5C4F-BFB5-6406B6FE06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6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B779-DECC-CE40-9381-A8CEF3E4ED13}" type="datetime1">
              <a:rPr lang="en-US" smtClean="0"/>
              <a:t>11/13/16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13-23F4-5C4F-BFB5-6406B6FE06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193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59EA-45E6-B244-B24B-8F03E0098A7F}" type="datetime1">
              <a:rPr lang="en-US" smtClean="0"/>
              <a:t>11/13/16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13-23F4-5C4F-BFB5-6406B6FE06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1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Bell MT"/>
                <a:cs typeface="Bell MT"/>
              </a:defRPr>
            </a:lvl1pPr>
          </a:lstStyle>
          <a:p>
            <a:fld id="{47EB843B-CD3B-DE48-BAFD-2CEC8BC1A505}" type="datetime1">
              <a:rPr lang="en-US" smtClean="0"/>
              <a:t>11/13/16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25213-23F4-5C4F-BFB5-6406B6FE06B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19" descr="CWP 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756" y="6356350"/>
            <a:ext cx="8572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7150" y="6223000"/>
            <a:ext cx="4191193" cy="5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7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ail1.gavilan.edu/emp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93" y="536117"/>
            <a:ext cx="8574329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Gavilan </a:t>
            </a:r>
            <a:r>
              <a:rPr lang="en-US" b="1" dirty="0">
                <a:solidFill>
                  <a:srgbClr val="0000FF"/>
                </a:solidFill>
              </a:rPr>
              <a:t>Community College District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81966"/>
            <a:ext cx="6400800" cy="118496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Educational Master </a:t>
            </a:r>
            <a:r>
              <a:rPr lang="en-US" sz="3600" dirty="0" smtClean="0">
                <a:solidFill>
                  <a:schemeClr val="tx1"/>
                </a:solidFill>
              </a:rPr>
              <a:t>Plan (EMP)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Overview Presentation</a:t>
            </a:r>
            <a:endParaRPr lang="en-US" sz="36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13-23F4-5C4F-BFB5-6406B6FE06B2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67034" y="4599746"/>
            <a:ext cx="500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November 15, 2016</a:t>
            </a:r>
          </a:p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Cambridge West Partnership, LLC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046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To create a vision for future educational program offerings.</a:t>
            </a:r>
          </a:p>
          <a:p>
            <a:r>
              <a:rPr lang="en-US" sz="2600" dirty="0" smtClean="0"/>
              <a:t>To </a:t>
            </a:r>
            <a:r>
              <a:rPr lang="en-US" sz="2600" dirty="0"/>
              <a:t>keep pace with and anticipate the changing needs of the students and communities served by the college.</a:t>
            </a:r>
          </a:p>
          <a:p>
            <a:r>
              <a:rPr lang="en-US" sz="2600" dirty="0" smtClean="0"/>
              <a:t>To </a:t>
            </a:r>
            <a:r>
              <a:rPr lang="en-US" sz="2600" dirty="0"/>
              <a:t>encourage consideration of alternative strategies for delivering instruction.</a:t>
            </a:r>
          </a:p>
          <a:p>
            <a:r>
              <a:rPr lang="en-US" sz="2600" dirty="0" smtClean="0"/>
              <a:t>To </a:t>
            </a:r>
            <a:r>
              <a:rPr lang="en-US" sz="2600" dirty="0"/>
              <a:t>provide guidance for creating a balanced curriculum.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13-23F4-5C4F-BFB5-6406B6FE06B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07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Foundation for other planning</a:t>
            </a:r>
          </a:p>
          <a:p>
            <a:r>
              <a:rPr lang="en-US" sz="2800" dirty="0"/>
              <a:t>To serve as a decision-making tool and reference for the future.</a:t>
            </a:r>
          </a:p>
          <a:p>
            <a:r>
              <a:rPr lang="en-US" sz="2800" dirty="0" smtClean="0"/>
              <a:t>To </a:t>
            </a:r>
            <a:r>
              <a:rPr lang="en-US" sz="2800" dirty="0"/>
              <a:t>link the college vision and mission to the planning process.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13-23F4-5C4F-BFB5-6406B6FE06B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58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8978900" y="0"/>
            <a:ext cx="165100" cy="6858000"/>
          </a:xfrm>
          <a:prstGeom prst="rect">
            <a:avLst/>
          </a:prstGeom>
          <a:solidFill>
            <a:srgbClr val="887B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5767" name="Text Box 7"/>
          <p:cNvSpPr txBox="1">
            <a:spLocks noChangeArrowheads="1"/>
          </p:cNvSpPr>
          <p:nvPr/>
        </p:nvSpPr>
        <p:spPr bwMode="auto">
          <a:xfrm rot="-5400000">
            <a:off x="6325443" y="3983719"/>
            <a:ext cx="543945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9683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9683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9683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9683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0" dirty="0">
                <a:solidFill>
                  <a:schemeClr val="bg1"/>
                </a:solidFill>
                <a:latin typeface="Century Gothic" charset="0"/>
              </a:rPr>
              <a:t>approach</a:t>
            </a:r>
          </a:p>
        </p:txBody>
      </p:sp>
      <p:sp>
        <p:nvSpPr>
          <p:cNvPr id="245768" name="Rectangle 8"/>
          <p:cNvSpPr>
            <a:spLocks noChangeArrowheads="1"/>
          </p:cNvSpPr>
          <p:nvPr/>
        </p:nvSpPr>
        <p:spPr bwMode="auto">
          <a:xfrm>
            <a:off x="585432" y="247473"/>
            <a:ext cx="7429500" cy="70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97" tIns="48448" rIns="96897" bIns="48448" anchor="ctr"/>
          <a:lstStyle/>
          <a:p>
            <a:pPr algn="ctr" defTabSz="968375"/>
            <a:endParaRPr lang="en-US" sz="4000" b="0" dirty="0" smtClean="0">
              <a:solidFill>
                <a:srgbClr val="0000FF"/>
              </a:solidFill>
            </a:endParaRPr>
          </a:p>
          <a:p>
            <a:pPr algn="ctr" defTabSz="968375"/>
            <a:r>
              <a:rPr lang="en-US" sz="4000" b="0" dirty="0" smtClean="0">
                <a:solidFill>
                  <a:srgbClr val="0000FF"/>
                </a:solidFill>
              </a:rPr>
              <a:t>Core Questions</a:t>
            </a:r>
            <a:r>
              <a:rPr lang="en-US" sz="4000" b="0" dirty="0">
                <a:solidFill>
                  <a:srgbClr val="B10515"/>
                </a:solidFill>
              </a:rPr>
              <a:t/>
            </a:r>
            <a:br>
              <a:rPr lang="en-US" sz="4000" b="0" dirty="0">
                <a:solidFill>
                  <a:srgbClr val="B10515"/>
                </a:solidFill>
              </a:rPr>
            </a:br>
            <a:r>
              <a:rPr lang="en-US" sz="4000" b="0" dirty="0">
                <a:solidFill>
                  <a:srgbClr val="B10515"/>
                </a:solidFill>
              </a:rPr>
              <a:t/>
            </a:r>
            <a:br>
              <a:rPr lang="en-US" sz="4000" b="0" dirty="0">
                <a:solidFill>
                  <a:srgbClr val="B10515"/>
                </a:solidFill>
              </a:rPr>
            </a:br>
            <a:endParaRPr lang="en-US" sz="4000" b="0" dirty="0">
              <a:solidFill>
                <a:srgbClr val="333333"/>
              </a:solidFill>
            </a:endParaRPr>
          </a:p>
        </p:txBody>
      </p:sp>
      <p:sp>
        <p:nvSpPr>
          <p:cNvPr id="245769" name="Line 9"/>
          <p:cNvSpPr>
            <a:spLocks noChangeShapeType="1"/>
          </p:cNvSpPr>
          <p:nvPr/>
        </p:nvSpPr>
        <p:spPr bwMode="auto">
          <a:xfrm>
            <a:off x="2212654" y="679663"/>
            <a:ext cx="4252913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5770" name="Rectangle 10"/>
          <p:cNvSpPr>
            <a:spLocks noChangeArrowheads="1"/>
          </p:cNvSpPr>
          <p:nvPr/>
        </p:nvSpPr>
        <p:spPr bwMode="auto">
          <a:xfrm>
            <a:off x="457200" y="951643"/>
            <a:ext cx="6972300" cy="454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97" tIns="48448" rIns="96897" bIns="48448"/>
          <a:lstStyle/>
          <a:p>
            <a:pPr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</a:pPr>
            <a:endParaRPr lang="en-US" sz="1600" b="0" dirty="0">
              <a:ea typeface="Arial" charset="0"/>
            </a:endParaRPr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1800" b="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13-23F4-5C4F-BFB5-6406B6FE06B2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54444" y="1386229"/>
            <a:ext cx="761230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1. What might be the </a:t>
            </a:r>
            <a:r>
              <a:rPr lang="en-US" sz="2400" i="1" dirty="0">
                <a:solidFill>
                  <a:srgbClr val="0000FF"/>
                </a:solidFill>
              </a:rPr>
              <a:t>curriculum options </a:t>
            </a:r>
            <a:r>
              <a:rPr lang="en-US" sz="2400" i="1" dirty="0"/>
              <a:t>for the College to match labor market needs, transfer opportunities, and community educational needs/interests?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5995" y="3483754"/>
            <a:ext cx="731854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2. How much additional or modified instructional and student services </a:t>
            </a:r>
            <a:r>
              <a:rPr lang="en-US" sz="2400" i="1" dirty="0" smtClean="0">
                <a:solidFill>
                  <a:srgbClr val="0000FF"/>
                </a:solidFill>
              </a:rPr>
              <a:t>space</a:t>
            </a:r>
            <a:r>
              <a:rPr lang="en-US" sz="2400" i="1" dirty="0" smtClean="0"/>
              <a:t> might the College need in the future?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04728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Levels of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Institutional (long range)</a:t>
            </a:r>
          </a:p>
          <a:p>
            <a:pPr lvl="1"/>
            <a:r>
              <a:rPr lang="en-US" dirty="0" smtClean="0"/>
              <a:t>EMP, FMP, Strategic Plan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Functional (middle </a:t>
            </a:r>
            <a:r>
              <a:rPr lang="en-US" dirty="0" smtClean="0"/>
              <a:t>range)</a:t>
            </a:r>
            <a:endParaRPr lang="en-US" dirty="0" smtClean="0"/>
          </a:p>
          <a:p>
            <a:pPr lvl="1"/>
            <a:r>
              <a:rPr lang="en-US" dirty="0" smtClean="0"/>
              <a:t>See next slide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Unit (short range)</a:t>
            </a:r>
          </a:p>
          <a:p>
            <a:pPr lvl="1"/>
            <a:r>
              <a:rPr lang="en-US" dirty="0" smtClean="0"/>
              <a:t>Program review, department/discipline, service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13-23F4-5C4F-BFB5-6406B6FE06B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89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 is Not…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265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same as a </a:t>
            </a:r>
            <a:r>
              <a:rPr lang="en-US" b="1" dirty="0" smtClean="0"/>
              <a:t>functional-level</a:t>
            </a:r>
            <a:r>
              <a:rPr lang="en-US" dirty="0" smtClean="0"/>
              <a:t> plan</a:t>
            </a:r>
          </a:p>
          <a:p>
            <a:pPr lvl="1"/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Student Success and Support Program</a:t>
            </a:r>
          </a:p>
          <a:p>
            <a:pPr lvl="1"/>
            <a:r>
              <a:rPr lang="en-US" dirty="0" smtClean="0"/>
              <a:t>Student Equity</a:t>
            </a:r>
          </a:p>
          <a:p>
            <a:pPr lvl="1"/>
            <a:r>
              <a:rPr lang="en-US" dirty="0" smtClean="0"/>
              <a:t>Distance Education</a:t>
            </a:r>
          </a:p>
          <a:p>
            <a:pPr lvl="1"/>
            <a:r>
              <a:rPr lang="en-US" dirty="0" smtClean="0"/>
              <a:t>Deferred Maintenance</a:t>
            </a:r>
          </a:p>
          <a:p>
            <a:pPr lvl="1"/>
            <a:r>
              <a:rPr lang="en-US" dirty="0" smtClean="0"/>
              <a:t>Enrollment Management</a:t>
            </a:r>
          </a:p>
          <a:p>
            <a:pPr lvl="1"/>
            <a:r>
              <a:rPr lang="en-US" dirty="0" smtClean="0"/>
              <a:t>Outreach &amp; Recruitment</a:t>
            </a:r>
          </a:p>
          <a:p>
            <a:pPr lvl="1"/>
            <a:r>
              <a:rPr lang="en-US" dirty="0" smtClean="0"/>
              <a:t>Disaster Preparedness</a:t>
            </a:r>
          </a:p>
          <a:p>
            <a:pPr lvl="1"/>
            <a:r>
              <a:rPr lang="en-US" dirty="0" smtClean="0"/>
              <a:t>Professional Development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13-23F4-5C4F-BFB5-6406B6FE06B2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335" y="4115183"/>
            <a:ext cx="13716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l_fi" descr="http://southerntransplant.com/wp-content/uploads/2010/08/no_sign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5680" y="1221202"/>
            <a:ext cx="2034640" cy="209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l_fi" descr="http://southerntransplant.com/wp-content/uploads/2010/08/no_sign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8080" y="1373602"/>
            <a:ext cx="2034640" cy="209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Not Symb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0" y="2552700"/>
            <a:ext cx="1627632" cy="1749552"/>
          </a:xfrm>
          <a:prstGeom prst="rect">
            <a:avLst/>
          </a:prstGeom>
        </p:spPr>
      </p:pic>
      <p:pic>
        <p:nvPicPr>
          <p:cNvPr id="13" name="il_fi" descr="http://southerntransplant.com/wp-content/uploads/2010/08/no_sign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5480" y="1067269"/>
            <a:ext cx="2034640" cy="209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l_fi" descr="http://southerntransplant.com/wp-content/uploads/2010/08/no_sign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3307" y="3794152"/>
            <a:ext cx="1946522" cy="199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530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409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Message from President</a:t>
            </a:r>
          </a:p>
          <a:p>
            <a:r>
              <a:rPr lang="en-US" dirty="0" smtClean="0"/>
              <a:t>Introduction</a:t>
            </a:r>
            <a:endParaRPr lang="en-US" dirty="0"/>
          </a:p>
          <a:p>
            <a:r>
              <a:rPr lang="en-US" dirty="0" smtClean="0"/>
              <a:t>College </a:t>
            </a:r>
            <a:r>
              <a:rPr lang="en-US" dirty="0"/>
              <a:t>History &amp; Overview</a:t>
            </a:r>
          </a:p>
          <a:p>
            <a:r>
              <a:rPr lang="en-US" dirty="0" smtClean="0"/>
              <a:t>Mission</a:t>
            </a:r>
            <a:r>
              <a:rPr lang="en-US" dirty="0"/>
              <a:t>, Vision, Values</a:t>
            </a:r>
          </a:p>
          <a:p>
            <a:r>
              <a:rPr lang="en-US" dirty="0" smtClean="0"/>
              <a:t>Environmental </a:t>
            </a:r>
            <a:r>
              <a:rPr lang="en-US" dirty="0"/>
              <a:t>Scan</a:t>
            </a:r>
          </a:p>
          <a:p>
            <a:pPr lvl="1"/>
            <a:r>
              <a:rPr lang="en-US" dirty="0" smtClean="0"/>
              <a:t>External</a:t>
            </a:r>
            <a:endParaRPr lang="en-US" dirty="0"/>
          </a:p>
          <a:p>
            <a:pPr lvl="1"/>
            <a:r>
              <a:rPr lang="en-US" dirty="0" smtClean="0"/>
              <a:t>Internal</a:t>
            </a:r>
            <a:endParaRPr lang="en-US" dirty="0"/>
          </a:p>
          <a:p>
            <a:r>
              <a:rPr lang="en-US" dirty="0" smtClean="0"/>
              <a:t>Institutional </a:t>
            </a:r>
            <a:r>
              <a:rPr lang="en-US" dirty="0"/>
              <a:t>Effectiveness</a:t>
            </a:r>
          </a:p>
          <a:p>
            <a:r>
              <a:rPr lang="en-US" dirty="0" smtClean="0"/>
              <a:t>Planning Assumptions, Strategic Priorities, </a:t>
            </a:r>
            <a:r>
              <a:rPr lang="en-US" dirty="0"/>
              <a:t>&amp; Goals</a:t>
            </a:r>
          </a:p>
          <a:p>
            <a:r>
              <a:rPr lang="en-US" dirty="0" smtClean="0"/>
              <a:t>Opportunities </a:t>
            </a:r>
            <a:r>
              <a:rPr lang="en-US" dirty="0"/>
              <a:t>for the Future</a:t>
            </a:r>
          </a:p>
          <a:p>
            <a:r>
              <a:rPr lang="en-US" dirty="0" smtClean="0"/>
              <a:t>Projections </a:t>
            </a:r>
            <a:r>
              <a:rPr lang="en-US" dirty="0"/>
              <a:t>for the Future Growth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13-23F4-5C4F-BFB5-6406B6FE06B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506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797"/>
            <a:ext cx="8229600" cy="1143000"/>
          </a:xfrm>
        </p:spPr>
        <p:txBody>
          <a:bodyPr/>
          <a:lstStyle/>
          <a:p>
            <a:r>
              <a:rPr lang="en-US" dirty="0" smtClean="0"/>
              <a:t>EMP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6459"/>
            <a:ext cx="8229600" cy="451932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Selection- Oct 2016</a:t>
            </a:r>
          </a:p>
          <a:p>
            <a:r>
              <a:rPr lang="en-US" sz="2800" dirty="0" smtClean="0"/>
              <a:t>Fall 2016*</a:t>
            </a:r>
          </a:p>
          <a:p>
            <a:pPr lvl="1"/>
            <a:r>
              <a:rPr lang="en-US" sz="2400" dirty="0" smtClean="0"/>
              <a:t>Data collection and analysis</a:t>
            </a:r>
          </a:p>
          <a:p>
            <a:pPr lvl="1"/>
            <a:r>
              <a:rPr lang="en-US" sz="2400" dirty="0" smtClean="0"/>
              <a:t>Kick off meeting</a:t>
            </a:r>
          </a:p>
          <a:p>
            <a:pPr lvl="1"/>
            <a:r>
              <a:rPr lang="en-US" sz="2400" dirty="0" smtClean="0"/>
              <a:t>Questionnaire and Interviews</a:t>
            </a:r>
          </a:p>
          <a:p>
            <a:pPr lvl="1"/>
            <a:r>
              <a:rPr lang="en-US" sz="2400" dirty="0" smtClean="0"/>
              <a:t>Presentations </a:t>
            </a:r>
            <a:r>
              <a:rPr lang="en-US" sz="2400" dirty="0" smtClean="0"/>
              <a:t>to steering </a:t>
            </a:r>
            <a:r>
              <a:rPr lang="en-US" sz="2400" dirty="0" smtClean="0"/>
              <a:t>committee, Academic Senate, Student Government</a:t>
            </a:r>
            <a:endParaRPr lang="en-US" sz="2400" dirty="0" smtClean="0"/>
          </a:p>
          <a:p>
            <a:r>
              <a:rPr lang="en-US" sz="2800" dirty="0" smtClean="0"/>
              <a:t>Spring 2016*</a:t>
            </a:r>
          </a:p>
          <a:p>
            <a:pPr lvl="1"/>
            <a:r>
              <a:rPr lang="en-US" sz="2400" dirty="0" smtClean="0"/>
              <a:t>Interviews</a:t>
            </a:r>
          </a:p>
          <a:p>
            <a:pPr lvl="1"/>
            <a:r>
              <a:rPr lang="en-US" sz="2400" dirty="0" smtClean="0"/>
              <a:t>Presentations to steering committee</a:t>
            </a:r>
          </a:p>
          <a:p>
            <a:pPr lvl="1"/>
            <a:r>
              <a:rPr lang="en-US" sz="2400" dirty="0" smtClean="0"/>
              <a:t>Open house</a:t>
            </a:r>
          </a:p>
          <a:p>
            <a:pPr lvl="1"/>
            <a:r>
              <a:rPr lang="en-US" sz="2400" dirty="0" smtClean="0"/>
              <a:t>Board presentation (April)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13-23F4-5C4F-BFB5-6406B6FE06B2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9401" y="5792376"/>
            <a:ext cx="3752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*email and phone exchanges throughout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46655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8978900" y="0"/>
            <a:ext cx="165100" cy="6858000"/>
          </a:xfrm>
          <a:prstGeom prst="rect">
            <a:avLst/>
          </a:prstGeom>
          <a:solidFill>
            <a:srgbClr val="887B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5767" name="Text Box 7"/>
          <p:cNvSpPr txBox="1">
            <a:spLocks noChangeArrowheads="1"/>
          </p:cNvSpPr>
          <p:nvPr/>
        </p:nvSpPr>
        <p:spPr bwMode="auto">
          <a:xfrm rot="-5400000">
            <a:off x="6330611" y="3983719"/>
            <a:ext cx="543945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9683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9683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9683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9683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0" dirty="0">
                <a:solidFill>
                  <a:schemeClr val="bg1"/>
                </a:solidFill>
                <a:latin typeface="Century Gothic" charset="0"/>
              </a:rPr>
              <a:t>approach</a:t>
            </a:r>
          </a:p>
        </p:txBody>
      </p:sp>
      <p:sp>
        <p:nvSpPr>
          <p:cNvPr id="245768" name="Rectangle 8"/>
          <p:cNvSpPr>
            <a:spLocks noChangeArrowheads="1"/>
          </p:cNvSpPr>
          <p:nvPr/>
        </p:nvSpPr>
        <p:spPr bwMode="auto">
          <a:xfrm>
            <a:off x="457200" y="247473"/>
            <a:ext cx="7429500" cy="70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97" tIns="48448" rIns="96897" bIns="48448" anchor="ctr"/>
          <a:lstStyle/>
          <a:p>
            <a:pPr algn="ctr" defTabSz="968375"/>
            <a:endParaRPr lang="en-US" sz="4400" dirty="0" smtClean="0">
              <a:solidFill>
                <a:srgbClr val="0000FF"/>
              </a:solidFill>
            </a:endParaRPr>
          </a:p>
          <a:p>
            <a:pPr algn="ctr" defTabSz="968375"/>
            <a:endParaRPr lang="en-US" sz="4400" dirty="0" smtClean="0">
              <a:solidFill>
                <a:srgbClr val="0000FF"/>
              </a:solidFill>
            </a:endParaRPr>
          </a:p>
          <a:p>
            <a:pPr algn="ctr" defTabSz="968375"/>
            <a:r>
              <a:rPr lang="en-US" sz="4400" dirty="0" smtClean="0">
                <a:solidFill>
                  <a:srgbClr val="0000FF"/>
                </a:solidFill>
              </a:rPr>
              <a:t>Data Collection Strategy</a:t>
            </a:r>
            <a:r>
              <a:rPr lang="en-US" sz="4400" b="1" dirty="0">
                <a:solidFill>
                  <a:srgbClr val="0000FF"/>
                </a:solidFill>
              </a:rPr>
              <a:t/>
            </a:r>
            <a:br>
              <a:rPr lang="en-US" sz="4400" b="1" dirty="0">
                <a:solidFill>
                  <a:srgbClr val="0000FF"/>
                </a:solidFill>
              </a:rPr>
            </a:br>
            <a:r>
              <a:rPr lang="en-US" sz="4400" b="1" dirty="0">
                <a:solidFill>
                  <a:srgbClr val="0000FF"/>
                </a:solidFill>
              </a:rPr>
              <a:t/>
            </a:r>
            <a:br>
              <a:rPr lang="en-US" sz="4400" b="1" dirty="0">
                <a:solidFill>
                  <a:srgbClr val="0000FF"/>
                </a:solidFill>
              </a:rPr>
            </a:br>
            <a:endParaRPr lang="en-US" sz="4400" b="1" dirty="0">
              <a:solidFill>
                <a:srgbClr val="0000FF"/>
              </a:solidFill>
            </a:endParaRPr>
          </a:p>
        </p:txBody>
      </p:sp>
      <p:sp>
        <p:nvSpPr>
          <p:cNvPr id="245769" name="Line 9"/>
          <p:cNvSpPr>
            <a:spLocks noChangeShapeType="1"/>
          </p:cNvSpPr>
          <p:nvPr/>
        </p:nvSpPr>
        <p:spPr bwMode="auto">
          <a:xfrm>
            <a:off x="1287952" y="951643"/>
            <a:ext cx="5755248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5770" name="Rectangle 10"/>
          <p:cNvSpPr>
            <a:spLocks noChangeArrowheads="1"/>
          </p:cNvSpPr>
          <p:nvPr/>
        </p:nvSpPr>
        <p:spPr bwMode="auto">
          <a:xfrm>
            <a:off x="1213758" y="1003561"/>
            <a:ext cx="6972300" cy="510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97" tIns="48448" rIns="96897" bIns="48448"/>
          <a:lstStyle/>
          <a:p>
            <a:pPr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2400" b="0" dirty="0" smtClean="0"/>
              <a:t>Define </a:t>
            </a:r>
            <a:r>
              <a:rPr lang="en-US" sz="2400" dirty="0"/>
              <a:t>C</a:t>
            </a:r>
            <a:r>
              <a:rPr lang="en-US" sz="2400" b="0" dirty="0" smtClean="0"/>
              <a:t>ollege Visions, Needs, Expectations</a:t>
            </a:r>
          </a:p>
          <a:p>
            <a:pPr marL="800100" lvl="1" indent="-342900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000" b="1" i="1" dirty="0" smtClean="0"/>
              <a:t>Questionnaire</a:t>
            </a:r>
          </a:p>
          <a:p>
            <a:pPr marL="820738" lvl="1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 dirty="0" smtClean="0"/>
              <a:t>Group Interviews</a:t>
            </a:r>
          </a:p>
          <a:p>
            <a:pPr marL="1277938" lvl="2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dirty="0" smtClean="0"/>
              <a:t>Deans and faculty</a:t>
            </a:r>
          </a:p>
          <a:p>
            <a:pPr marL="1277938" lvl="2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dirty="0" smtClean="0"/>
              <a:t>Directors and staff</a:t>
            </a:r>
          </a:p>
          <a:p>
            <a:pPr marL="1277938" lvl="2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dirty="0" smtClean="0"/>
              <a:t>Student Leadership</a:t>
            </a:r>
          </a:p>
          <a:p>
            <a:pPr marL="820738" lvl="1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 b="0" dirty="0" smtClean="0"/>
              <a:t>College Plans, Research Reports, and Data</a:t>
            </a:r>
          </a:p>
          <a:p>
            <a:pPr marL="1277938" lvl="2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dirty="0" smtClean="0"/>
              <a:t>See annotated required resources list </a:t>
            </a:r>
          </a:p>
          <a:p>
            <a:pPr marL="1277938" lvl="2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b="0" dirty="0" smtClean="0"/>
              <a:t>MIS Referential Files and Data Mart</a:t>
            </a:r>
          </a:p>
          <a:p>
            <a:pPr marL="820738" lvl="1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b="0" dirty="0" smtClean="0"/>
              <a:t>Progress Reviews and Open Forums</a:t>
            </a:r>
          </a:p>
          <a:p>
            <a:pPr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2400" dirty="0" smtClean="0"/>
              <a:t>Extensive Use of External Data, Studies,</a:t>
            </a:r>
            <a:r>
              <a:rPr lang="en-US" sz="2400" dirty="0"/>
              <a:t> </a:t>
            </a:r>
            <a:r>
              <a:rPr lang="en-US" sz="2400" dirty="0" smtClean="0"/>
              <a:t>and Research</a:t>
            </a:r>
          </a:p>
          <a:p>
            <a:pPr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</a:pPr>
            <a:endParaRPr lang="en-US" dirty="0"/>
          </a:p>
          <a:p>
            <a:pPr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</a:pPr>
            <a:endParaRPr lang="en-US" dirty="0" smtClean="0"/>
          </a:p>
          <a:p>
            <a:pPr lvl="1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</a:pPr>
            <a:endParaRPr lang="en-US" sz="16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13-23F4-5C4F-BFB5-6406B6FE06B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76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8978900" y="0"/>
            <a:ext cx="165100" cy="6858000"/>
          </a:xfrm>
          <a:prstGeom prst="rect">
            <a:avLst/>
          </a:prstGeom>
          <a:solidFill>
            <a:srgbClr val="887B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5767" name="Text Box 7"/>
          <p:cNvSpPr txBox="1">
            <a:spLocks noChangeArrowheads="1"/>
          </p:cNvSpPr>
          <p:nvPr/>
        </p:nvSpPr>
        <p:spPr bwMode="auto">
          <a:xfrm rot="-5400000">
            <a:off x="6330611" y="3983719"/>
            <a:ext cx="543945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9683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9683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9683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9683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0" dirty="0">
                <a:solidFill>
                  <a:schemeClr val="bg1"/>
                </a:solidFill>
                <a:latin typeface="Century Gothic" charset="0"/>
              </a:rPr>
              <a:t>approach</a:t>
            </a:r>
          </a:p>
        </p:txBody>
      </p:sp>
      <p:sp>
        <p:nvSpPr>
          <p:cNvPr id="245768" name="Rectangle 8"/>
          <p:cNvSpPr>
            <a:spLocks noChangeArrowheads="1"/>
          </p:cNvSpPr>
          <p:nvPr/>
        </p:nvSpPr>
        <p:spPr bwMode="auto">
          <a:xfrm>
            <a:off x="585432" y="247473"/>
            <a:ext cx="7429500" cy="70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97" tIns="48448" rIns="96897" bIns="48448" anchor="ctr"/>
          <a:lstStyle/>
          <a:p>
            <a:pPr algn="ctr" defTabSz="968375"/>
            <a:endParaRPr lang="en-US" sz="4000" b="0" dirty="0" smtClean="0">
              <a:solidFill>
                <a:srgbClr val="0000FF"/>
              </a:solidFill>
            </a:endParaRPr>
          </a:p>
          <a:p>
            <a:pPr algn="ctr" defTabSz="968375"/>
            <a:r>
              <a:rPr lang="en-US" sz="4000" b="0" dirty="0" smtClean="0">
                <a:solidFill>
                  <a:srgbClr val="0000FF"/>
                </a:solidFill>
              </a:rPr>
              <a:t>EMP </a:t>
            </a:r>
            <a:r>
              <a:rPr lang="en-US" sz="4000" b="0" dirty="0">
                <a:solidFill>
                  <a:srgbClr val="0000FF"/>
                </a:solidFill>
              </a:rPr>
              <a:t>Approach </a:t>
            </a:r>
            <a:r>
              <a:rPr lang="en-US" sz="4000" b="0" dirty="0">
                <a:solidFill>
                  <a:srgbClr val="B10515"/>
                </a:solidFill>
              </a:rPr>
              <a:t/>
            </a:r>
            <a:br>
              <a:rPr lang="en-US" sz="4000" b="0" dirty="0">
                <a:solidFill>
                  <a:srgbClr val="B10515"/>
                </a:solidFill>
              </a:rPr>
            </a:br>
            <a:r>
              <a:rPr lang="en-US" sz="4000" b="0" dirty="0">
                <a:solidFill>
                  <a:srgbClr val="B10515"/>
                </a:solidFill>
              </a:rPr>
              <a:t/>
            </a:r>
            <a:br>
              <a:rPr lang="en-US" sz="4000" b="0" dirty="0">
                <a:solidFill>
                  <a:srgbClr val="B10515"/>
                </a:solidFill>
              </a:rPr>
            </a:br>
            <a:endParaRPr lang="en-US" sz="4000" b="0" dirty="0">
              <a:solidFill>
                <a:srgbClr val="333333"/>
              </a:solidFill>
            </a:endParaRPr>
          </a:p>
        </p:txBody>
      </p:sp>
      <p:sp>
        <p:nvSpPr>
          <p:cNvPr id="245769" name="Line 9"/>
          <p:cNvSpPr>
            <a:spLocks noChangeShapeType="1"/>
          </p:cNvSpPr>
          <p:nvPr/>
        </p:nvSpPr>
        <p:spPr bwMode="auto">
          <a:xfrm>
            <a:off x="2212654" y="679663"/>
            <a:ext cx="4252913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5770" name="Rectangle 10"/>
          <p:cNvSpPr>
            <a:spLocks noChangeArrowheads="1"/>
          </p:cNvSpPr>
          <p:nvPr/>
        </p:nvSpPr>
        <p:spPr bwMode="auto">
          <a:xfrm>
            <a:off x="457200" y="1225513"/>
            <a:ext cx="6972300" cy="4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97" tIns="48448" rIns="96897" bIns="48448"/>
          <a:lstStyle/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b="0" dirty="0" smtClean="0">
                <a:solidFill>
                  <a:srgbClr val="0000FF"/>
                </a:solidFill>
              </a:rPr>
              <a:t>External</a:t>
            </a:r>
            <a:r>
              <a:rPr lang="en-US" sz="2400" b="0" dirty="0" smtClean="0">
                <a:solidFill>
                  <a:srgbClr val="B10515"/>
                </a:solidFill>
              </a:rPr>
              <a:t> </a:t>
            </a:r>
            <a:r>
              <a:rPr lang="en-US" sz="2400" b="0" dirty="0" smtClean="0">
                <a:solidFill>
                  <a:srgbClr val="0000FF"/>
                </a:solidFill>
              </a:rPr>
              <a:t>Scan</a:t>
            </a:r>
            <a:endParaRPr lang="en-US" sz="2400" b="0" dirty="0">
              <a:solidFill>
                <a:srgbClr val="0000FF"/>
              </a:solidFill>
            </a:endParaRPr>
          </a:p>
          <a:p>
            <a:pPr marL="787400" lvl="1" indent="-303213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000" b="0" dirty="0" smtClean="0">
                <a:ea typeface="Arial" charset="0"/>
              </a:rPr>
              <a:t>Higher Education Public Policy</a:t>
            </a:r>
          </a:p>
          <a:p>
            <a:pPr marL="787400" lvl="1" indent="-303213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000" dirty="0" smtClean="0">
                <a:ea typeface="Arial" charset="0"/>
              </a:rPr>
              <a:t>Economic Trends</a:t>
            </a:r>
          </a:p>
          <a:p>
            <a:pPr marL="787400" lvl="1" indent="-303213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000" b="0" dirty="0" smtClean="0">
                <a:ea typeface="Arial" charset="0"/>
              </a:rPr>
              <a:t>Student </a:t>
            </a:r>
            <a:r>
              <a:rPr lang="en-US" sz="2000" b="0" dirty="0">
                <a:ea typeface="Arial" charset="0"/>
              </a:rPr>
              <a:t>Origins </a:t>
            </a:r>
            <a:endParaRPr lang="en-US" sz="2000" dirty="0">
              <a:ea typeface="Arial" charset="0"/>
            </a:endParaRPr>
          </a:p>
          <a:p>
            <a:pPr marL="1244600" lvl="2" indent="-303213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b="0" dirty="0" smtClean="0">
                <a:ea typeface="Arial" charset="0"/>
              </a:rPr>
              <a:t>Assessment </a:t>
            </a:r>
            <a:r>
              <a:rPr lang="en-US" b="0" dirty="0">
                <a:ea typeface="Arial" charset="0"/>
              </a:rPr>
              <a:t>of the </a:t>
            </a:r>
            <a:r>
              <a:rPr lang="en-US" b="0" dirty="0" smtClean="0">
                <a:ea typeface="Arial" charset="0"/>
              </a:rPr>
              <a:t>College </a:t>
            </a:r>
            <a:r>
              <a:rPr lang="en-US" b="0" i="1" dirty="0" smtClean="0">
                <a:ea typeface="Arial" charset="0"/>
              </a:rPr>
              <a:t>Effective </a:t>
            </a:r>
            <a:r>
              <a:rPr lang="en-US" b="0" dirty="0" smtClean="0">
                <a:ea typeface="Arial" charset="0"/>
              </a:rPr>
              <a:t>Service Area </a:t>
            </a:r>
            <a:endParaRPr lang="en-US" b="0" dirty="0">
              <a:ea typeface="Arial" charset="0"/>
            </a:endParaRPr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b="0" dirty="0" smtClean="0"/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b="0" dirty="0" smtClean="0"/>
              <a:t>Data from the college</a:t>
            </a:r>
          </a:p>
          <a:p>
            <a:pPr marL="820738" lvl="1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 dirty="0" smtClean="0"/>
              <a:t>Access to MIS Referential Files (ST, SX, SG, XF, SP)</a:t>
            </a:r>
          </a:p>
          <a:p>
            <a:pPr marL="1277938" lvl="2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b="0" dirty="0" smtClean="0"/>
              <a:t>Fall 2010-2015</a:t>
            </a:r>
          </a:p>
          <a:p>
            <a:pPr marL="1277938" lvl="2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dirty="0" smtClean="0"/>
              <a:t>Annual Awards 2010-11 to 2015-16</a:t>
            </a:r>
            <a:endParaRPr lang="en-US" b="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13-23F4-5C4F-BFB5-6406B6FE06B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90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EMP Approach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3538" indent="-363538" defTabSz="968375">
              <a:lnSpc>
                <a:spcPct val="110000"/>
              </a:lnSpc>
              <a:buClr>
                <a:schemeClr val="tx1"/>
              </a:buClr>
              <a:buFontTx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Internal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Scan </a:t>
            </a:r>
          </a:p>
          <a:p>
            <a:pPr marL="787400" lvl="1" indent="-303213" defTabSz="968375">
              <a:lnSpc>
                <a:spcPct val="110000"/>
              </a:lnSpc>
              <a:buClr>
                <a:schemeClr val="tx1"/>
              </a:buClr>
              <a:buFontTx/>
              <a:buChar char="–"/>
            </a:pPr>
            <a:r>
              <a:rPr lang="en-US" sz="1900" dirty="0">
                <a:ea typeface="Arial" charset="0"/>
              </a:rPr>
              <a:t>Overall Headcount and Enrollment </a:t>
            </a:r>
            <a:r>
              <a:rPr lang="en-US" sz="1900" dirty="0" smtClean="0">
                <a:ea typeface="Arial" charset="0"/>
              </a:rPr>
              <a:t>History </a:t>
            </a:r>
          </a:p>
          <a:p>
            <a:pPr marL="787400" lvl="1" indent="-303213" defTabSz="968375">
              <a:lnSpc>
                <a:spcPct val="110000"/>
              </a:lnSpc>
              <a:buClr>
                <a:schemeClr val="tx1"/>
              </a:buClr>
              <a:buFontTx/>
              <a:buChar char="–"/>
            </a:pPr>
            <a:r>
              <a:rPr lang="en-US" sz="1900" dirty="0" smtClean="0"/>
              <a:t>Student Characteristics </a:t>
            </a:r>
          </a:p>
          <a:p>
            <a:pPr marL="787400" lvl="1" indent="-303213" defTabSz="968375">
              <a:lnSpc>
                <a:spcPct val="110000"/>
              </a:lnSpc>
              <a:buClr>
                <a:schemeClr val="tx1"/>
              </a:buClr>
              <a:buFontTx/>
              <a:buChar char="–"/>
            </a:pPr>
            <a:r>
              <a:rPr lang="en-US" sz="1900" dirty="0" smtClean="0"/>
              <a:t>Analysis </a:t>
            </a:r>
            <a:r>
              <a:rPr lang="en-US" sz="1900" dirty="0"/>
              <a:t>of the Program of Instruction </a:t>
            </a:r>
            <a:endParaRPr lang="en-US" sz="1900" dirty="0">
              <a:ea typeface="Arial" charset="0"/>
            </a:endParaRPr>
          </a:p>
          <a:p>
            <a:pPr marL="787400" lvl="1" indent="-303213" defTabSz="968375">
              <a:lnSpc>
                <a:spcPct val="110000"/>
              </a:lnSpc>
              <a:buClr>
                <a:schemeClr val="tx1"/>
              </a:buClr>
              <a:buFontTx/>
              <a:buChar char="–"/>
            </a:pPr>
            <a:r>
              <a:rPr lang="en-US" sz="1900" dirty="0"/>
              <a:t>Non-instructional Resources to Support the </a:t>
            </a:r>
            <a:r>
              <a:rPr lang="en-US" sz="1900" dirty="0">
                <a:solidFill>
                  <a:srgbClr val="000000"/>
                </a:solidFill>
              </a:rPr>
              <a:t>Program of Instruction </a:t>
            </a:r>
          </a:p>
          <a:p>
            <a:endParaRPr lang="en-US" sz="1600" dirty="0" smtClean="0"/>
          </a:p>
          <a:p>
            <a:r>
              <a:rPr lang="en-US" sz="2400" dirty="0" smtClean="0"/>
              <a:t>Data from the college</a:t>
            </a:r>
            <a:r>
              <a:rPr lang="en-US" sz="1800" dirty="0" smtClean="0"/>
              <a:t>:</a:t>
            </a:r>
          </a:p>
          <a:p>
            <a:pPr lvl="1"/>
            <a:r>
              <a:rPr lang="en-US" sz="1900" dirty="0" smtClean="0"/>
              <a:t>List of locally approved certificates</a:t>
            </a:r>
          </a:p>
          <a:p>
            <a:pPr lvl="1"/>
            <a:r>
              <a:rPr lang="en-US" sz="1900" dirty="0" smtClean="0"/>
              <a:t>College goals and priorities </a:t>
            </a:r>
          </a:p>
          <a:p>
            <a:pPr lvl="1"/>
            <a:r>
              <a:rPr lang="en-US" sz="1900" dirty="0" smtClean="0"/>
              <a:t>2005 to 2015 fall term only 1</a:t>
            </a:r>
            <a:r>
              <a:rPr lang="en-US" sz="1900" baseline="30000" dirty="0" smtClean="0"/>
              <a:t>st</a:t>
            </a:r>
            <a:r>
              <a:rPr lang="en-US" sz="1900" dirty="0" smtClean="0"/>
              <a:t> census enrollment counts </a:t>
            </a:r>
          </a:p>
          <a:p>
            <a:pPr lvl="1"/>
            <a:r>
              <a:rPr lang="en-US" sz="1900" dirty="0" smtClean="0"/>
              <a:t>2011-2015 fall term only WSCH and WSCH equivalent totals </a:t>
            </a:r>
          </a:p>
          <a:p>
            <a:pPr lvl="1"/>
            <a:r>
              <a:rPr lang="en-US" sz="1900" dirty="0" smtClean="0"/>
              <a:t>Fall 2015 schedule file (excel spreadsheet and PDF)</a:t>
            </a:r>
          </a:p>
          <a:p>
            <a:pPr lvl="1"/>
            <a:r>
              <a:rPr lang="en-US" sz="1900" dirty="0" smtClean="0"/>
              <a:t>Master room assignment list</a:t>
            </a:r>
          </a:p>
          <a:p>
            <a:pPr lvl="1"/>
            <a:r>
              <a:rPr lang="en-US" sz="1900" dirty="0" smtClean="0"/>
              <a:t>Curriculum structure list (subject abbreviations related to divisions)</a:t>
            </a:r>
          </a:p>
          <a:p>
            <a:pPr lvl="1"/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13-23F4-5C4F-BFB5-6406B6FE06B2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2392786" y="1166062"/>
            <a:ext cx="4252913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 rot="16200000">
            <a:off x="6330611" y="3983719"/>
            <a:ext cx="543945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9683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9683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9683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9683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0" dirty="0">
                <a:solidFill>
                  <a:schemeClr val="bg1"/>
                </a:solidFill>
                <a:latin typeface="Century Gothic" charset="0"/>
              </a:rPr>
              <a:t>approach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007476" y="-1071614"/>
            <a:ext cx="165100" cy="7897298"/>
          </a:xfrm>
          <a:prstGeom prst="rect">
            <a:avLst/>
          </a:prstGeom>
          <a:solidFill>
            <a:srgbClr val="887B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vert270" wrap="none" anchor="ctr"/>
          <a:lstStyle/>
          <a:p>
            <a:pPr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  <a:latin typeface="Century Gothic" charset="0"/>
              </a:rPr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915771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8978900" y="0"/>
            <a:ext cx="165100" cy="6858000"/>
          </a:xfrm>
          <a:prstGeom prst="rect">
            <a:avLst/>
          </a:prstGeom>
          <a:solidFill>
            <a:srgbClr val="887B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5767" name="Text Box 7"/>
          <p:cNvSpPr txBox="1">
            <a:spLocks noChangeArrowheads="1"/>
          </p:cNvSpPr>
          <p:nvPr/>
        </p:nvSpPr>
        <p:spPr bwMode="auto">
          <a:xfrm rot="-5400000">
            <a:off x="6313554" y="4016035"/>
            <a:ext cx="543945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9683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9683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9683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9683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  <a:latin typeface="Century Gothic" charset="0"/>
              </a:rPr>
              <a:t>The Team</a:t>
            </a:r>
            <a:endParaRPr lang="en-US" sz="1000" b="0" dirty="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245768" name="Rectangle 8"/>
          <p:cNvSpPr>
            <a:spLocks noChangeArrowheads="1"/>
          </p:cNvSpPr>
          <p:nvPr/>
        </p:nvSpPr>
        <p:spPr bwMode="auto">
          <a:xfrm>
            <a:off x="540399" y="222818"/>
            <a:ext cx="7429500" cy="70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97" tIns="48448" rIns="96897" bIns="48448" anchor="ctr"/>
          <a:lstStyle/>
          <a:p>
            <a:pPr algn="ctr" defTabSz="968375"/>
            <a:endParaRPr lang="en-US" sz="4000" b="0" dirty="0" smtClean="0"/>
          </a:p>
          <a:p>
            <a:pPr algn="ctr" defTabSz="968375"/>
            <a:endParaRPr lang="en-US" sz="4000" b="0" dirty="0" smtClean="0"/>
          </a:p>
          <a:p>
            <a:pPr algn="ctr" defTabSz="968375"/>
            <a:r>
              <a:rPr lang="en-US" sz="4000" b="0" dirty="0" smtClean="0"/>
              <a:t>Cambridge West Partnership</a:t>
            </a:r>
            <a:r>
              <a:rPr lang="en-US" sz="4000" b="0" dirty="0"/>
              <a:t/>
            </a:r>
            <a:br>
              <a:rPr lang="en-US" sz="4000" b="0" dirty="0"/>
            </a:br>
            <a:r>
              <a:rPr lang="en-US" sz="4000" b="0" dirty="0"/>
              <a:t/>
            </a:r>
            <a:br>
              <a:rPr lang="en-US" sz="4000" b="0" dirty="0"/>
            </a:br>
            <a:endParaRPr lang="en-US" sz="4000" b="0" dirty="0"/>
          </a:p>
        </p:txBody>
      </p:sp>
      <p:sp>
        <p:nvSpPr>
          <p:cNvPr id="245769" name="Line 9"/>
          <p:cNvSpPr>
            <a:spLocks noChangeShapeType="1"/>
          </p:cNvSpPr>
          <p:nvPr/>
        </p:nvSpPr>
        <p:spPr bwMode="auto">
          <a:xfrm>
            <a:off x="1025773" y="926988"/>
            <a:ext cx="6430747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5770" name="Rectangle 10"/>
          <p:cNvSpPr>
            <a:spLocks noChangeArrowheads="1"/>
          </p:cNvSpPr>
          <p:nvPr/>
        </p:nvSpPr>
        <p:spPr bwMode="auto">
          <a:xfrm>
            <a:off x="223027" y="1269777"/>
            <a:ext cx="6972300" cy="363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97" tIns="48448" rIns="96897" bIns="48448"/>
          <a:lstStyle/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b="0" dirty="0" smtClean="0">
                <a:solidFill>
                  <a:srgbClr val="0000FF"/>
                </a:solidFill>
              </a:rPr>
              <a:t>C.M. Brahmbhatt</a:t>
            </a:r>
            <a:endParaRPr lang="en-US" sz="2400" b="0" dirty="0">
              <a:solidFill>
                <a:srgbClr val="0000FF"/>
              </a:solidFill>
            </a:endParaRPr>
          </a:p>
          <a:p>
            <a:pPr marL="787400" lvl="1" indent="-303213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000" b="0" dirty="0" smtClean="0">
                <a:ea typeface="Arial" charset="0"/>
              </a:rPr>
              <a:t>Senior Partner and Manager</a:t>
            </a:r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b="0" dirty="0" smtClean="0">
                <a:solidFill>
                  <a:srgbClr val="0000FF"/>
                </a:solidFill>
              </a:rPr>
              <a:t>Joyce Black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787400" lvl="1" indent="-303213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000" dirty="0" smtClean="0">
                <a:ea typeface="Arial" charset="0"/>
              </a:rPr>
              <a:t>Senior Partner and Project Leader</a:t>
            </a:r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Fred Trapp</a:t>
            </a:r>
            <a:endParaRPr lang="en-US" sz="2400" dirty="0">
              <a:solidFill>
                <a:srgbClr val="0000FF"/>
              </a:solidFill>
            </a:endParaRPr>
          </a:p>
          <a:p>
            <a:pPr marL="787400" lvl="1" indent="-303213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000" dirty="0">
                <a:ea typeface="Arial" charset="0"/>
              </a:rPr>
              <a:t>Senior </a:t>
            </a:r>
            <a:r>
              <a:rPr lang="en-US" sz="2000" dirty="0" smtClean="0">
                <a:ea typeface="Arial" charset="0"/>
              </a:rPr>
              <a:t>Associate</a:t>
            </a:r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Austin Dike</a:t>
            </a:r>
            <a:endParaRPr lang="en-US" sz="2400" dirty="0">
              <a:solidFill>
                <a:srgbClr val="0000FF"/>
              </a:solidFill>
            </a:endParaRPr>
          </a:p>
          <a:p>
            <a:pPr marL="787400" lvl="1" indent="-303213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000" dirty="0" smtClean="0">
                <a:ea typeface="Arial" charset="0"/>
              </a:rPr>
              <a:t>Associate</a:t>
            </a:r>
            <a:endParaRPr lang="en-US" sz="2000" dirty="0">
              <a:ea typeface="Arial" charset="0"/>
            </a:endParaRPr>
          </a:p>
          <a:p>
            <a:pPr marL="787400" lvl="1" indent="-303213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endParaRPr lang="en-US" sz="1600" dirty="0" smtClean="0">
              <a:ea typeface="Arial" charset="0"/>
            </a:endParaRPr>
          </a:p>
          <a:p>
            <a:pPr marL="26987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</a:pPr>
            <a:endParaRPr lang="en-US" sz="1600" dirty="0">
              <a:ea typeface="Arial" charset="0"/>
            </a:endParaRPr>
          </a:p>
          <a:p>
            <a:pPr lvl="1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</a:pPr>
            <a:endParaRPr lang="en-US" sz="16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13-23F4-5C4F-BFB5-6406B6FE06B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4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EMP Approach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 defTabSz="968375">
              <a:lnSpc>
                <a:spcPct val="110000"/>
              </a:lnSpc>
              <a:buClr>
                <a:schemeClr val="tx1"/>
              </a:buClr>
              <a:buFontTx/>
              <a:buChar char="•"/>
            </a:pPr>
            <a:r>
              <a:rPr lang="en-US" sz="2400" dirty="0">
                <a:solidFill>
                  <a:srgbClr val="0000FF"/>
                </a:solidFill>
                <a:ea typeface="Arial" charset="0"/>
              </a:rPr>
              <a:t>Key Planning </a:t>
            </a:r>
            <a:r>
              <a:rPr lang="en-US" sz="2400" dirty="0" smtClean="0">
                <a:solidFill>
                  <a:srgbClr val="0000FF"/>
                </a:solidFill>
                <a:ea typeface="Arial" charset="0"/>
              </a:rPr>
              <a:t>Assumptions, Strategic Priorities/Goals </a:t>
            </a:r>
            <a:endParaRPr lang="en-US" sz="2400" dirty="0">
              <a:solidFill>
                <a:srgbClr val="B10515"/>
              </a:solidFill>
            </a:endParaRPr>
          </a:p>
          <a:p>
            <a:pPr marL="363538" indent="-363538" defTabSz="968375">
              <a:lnSpc>
                <a:spcPct val="110000"/>
              </a:lnSpc>
              <a:buClr>
                <a:schemeClr val="tx1"/>
              </a:buClr>
              <a:buFontTx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Opportunities</a:t>
            </a:r>
            <a:r>
              <a:rPr lang="en-US" sz="2400" dirty="0">
                <a:solidFill>
                  <a:srgbClr val="B10515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for the Future</a:t>
            </a:r>
          </a:p>
          <a:p>
            <a:pPr marL="787400" lvl="1" indent="-303213" defTabSz="968375">
              <a:lnSpc>
                <a:spcPct val="110000"/>
              </a:lnSpc>
              <a:buClr>
                <a:schemeClr val="tx1"/>
              </a:buClr>
              <a:buFontTx/>
              <a:buChar char="–"/>
            </a:pPr>
            <a:r>
              <a:rPr lang="en-US" sz="2000" dirty="0">
                <a:ea typeface="Arial" charset="0"/>
              </a:rPr>
              <a:t>Faculty </a:t>
            </a:r>
            <a:r>
              <a:rPr lang="en-US" sz="2000" dirty="0" smtClean="0">
                <a:ea typeface="Arial" charset="0"/>
              </a:rPr>
              <a:t>and Student Services Future Visions (questionnaire and interviews)</a:t>
            </a:r>
          </a:p>
          <a:p>
            <a:pPr marL="1187450" lvl="2" indent="-303213" defTabSz="968375">
              <a:lnSpc>
                <a:spcPct val="110000"/>
              </a:lnSpc>
              <a:buClr>
                <a:schemeClr val="tx1"/>
              </a:buClr>
              <a:buFontTx/>
              <a:buChar char="–"/>
            </a:pPr>
            <a:r>
              <a:rPr lang="en-US" sz="1800" dirty="0" smtClean="0">
                <a:ea typeface="Arial" charset="0"/>
              </a:rPr>
              <a:t>Summarized highlights</a:t>
            </a:r>
            <a:endParaRPr lang="en-US" sz="1800" dirty="0">
              <a:ea typeface="Arial" charset="0"/>
            </a:endParaRPr>
          </a:p>
          <a:p>
            <a:pPr marL="787400" lvl="1" indent="-303213" defTabSz="968375">
              <a:lnSpc>
                <a:spcPct val="110000"/>
              </a:lnSpc>
              <a:buClr>
                <a:schemeClr val="tx1"/>
              </a:buClr>
              <a:buFontTx/>
              <a:buChar char="–"/>
            </a:pPr>
            <a:r>
              <a:rPr lang="en-US" sz="2000" dirty="0" smtClean="0">
                <a:ea typeface="Arial" charset="0"/>
              </a:rPr>
              <a:t>Labor </a:t>
            </a:r>
            <a:r>
              <a:rPr lang="en-US" sz="2000" dirty="0">
                <a:ea typeface="Arial" charset="0"/>
              </a:rPr>
              <a:t>Market Data Analysis</a:t>
            </a:r>
          </a:p>
          <a:p>
            <a:pPr marL="787400" lvl="1" indent="-303213" defTabSz="968375">
              <a:lnSpc>
                <a:spcPct val="110000"/>
              </a:lnSpc>
              <a:buClr>
                <a:schemeClr val="tx1"/>
              </a:buClr>
              <a:buFontTx/>
              <a:buChar char="–"/>
            </a:pPr>
            <a:r>
              <a:rPr lang="en-US" sz="2000" dirty="0"/>
              <a:t>Potential New Programs or Directions</a:t>
            </a:r>
          </a:p>
          <a:p>
            <a:pPr marL="787400" lvl="1" indent="-303213" defTabSz="968375">
              <a:lnSpc>
                <a:spcPct val="110000"/>
              </a:lnSpc>
              <a:buClr>
                <a:schemeClr val="tx1"/>
              </a:buClr>
              <a:buFontTx/>
              <a:buChar char="–"/>
            </a:pPr>
            <a:r>
              <a:rPr lang="en-US" sz="2000" dirty="0"/>
              <a:t>Opportunities for Improvement and Expansion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13-23F4-5C4F-BFB5-6406B6FE06B2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2300287" y="1242229"/>
            <a:ext cx="4252913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978900" y="0"/>
            <a:ext cx="165100" cy="6858000"/>
          </a:xfrm>
          <a:prstGeom prst="rect">
            <a:avLst/>
          </a:prstGeom>
          <a:solidFill>
            <a:srgbClr val="887B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vert270" wrap="none" anchor="ctr"/>
          <a:lstStyle/>
          <a:p>
            <a:pPr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  <a:latin typeface="Century Gothic" charset="0"/>
              </a:rPr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3704077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EMP Approach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Projections for the Future</a:t>
            </a:r>
          </a:p>
          <a:p>
            <a:pPr lvl="1"/>
            <a:r>
              <a:rPr lang="en-US" sz="2000" dirty="0"/>
              <a:t>Past History of </a:t>
            </a:r>
            <a:r>
              <a:rPr lang="en-US" sz="2000" dirty="0" smtClean="0"/>
              <a:t>Growth </a:t>
            </a:r>
            <a:endParaRPr lang="en-US" sz="2000" dirty="0"/>
          </a:p>
          <a:p>
            <a:pPr lvl="1"/>
            <a:r>
              <a:rPr lang="en-US" sz="2000" dirty="0" smtClean="0"/>
              <a:t>Fall </a:t>
            </a:r>
            <a:r>
              <a:rPr lang="en-US" sz="1800" dirty="0"/>
              <a:t>Terms</a:t>
            </a:r>
          </a:p>
          <a:p>
            <a:pPr lvl="2"/>
            <a:r>
              <a:rPr lang="en-US" sz="1800" dirty="0"/>
              <a:t>Weekly Student Contact Hours (WSCH)</a:t>
            </a:r>
          </a:p>
          <a:p>
            <a:pPr lvl="1"/>
            <a:r>
              <a:rPr lang="en-US" sz="2000" i="1" dirty="0" smtClean="0"/>
              <a:t>Effective</a:t>
            </a:r>
            <a:r>
              <a:rPr lang="en-US" sz="2000" dirty="0" smtClean="0"/>
              <a:t> Service </a:t>
            </a:r>
            <a:r>
              <a:rPr lang="en-US" sz="2000" dirty="0"/>
              <a:t>Area Demographics</a:t>
            </a:r>
          </a:p>
          <a:p>
            <a:pPr lvl="2"/>
            <a:r>
              <a:rPr lang="en-US" sz="1800" dirty="0"/>
              <a:t>College Age or Career Choice (18-24 years of age)</a:t>
            </a:r>
          </a:p>
          <a:p>
            <a:pPr lvl="2"/>
            <a:r>
              <a:rPr lang="en-US" sz="1800" dirty="0"/>
              <a:t>Young Adult or Career Starter (25-34 years of age)</a:t>
            </a:r>
          </a:p>
          <a:p>
            <a:pPr lvl="2"/>
            <a:r>
              <a:rPr lang="en-US" sz="1800" dirty="0"/>
              <a:t>Ethnicity</a:t>
            </a:r>
          </a:p>
          <a:p>
            <a:pPr lvl="2"/>
            <a:r>
              <a:rPr lang="en-US" sz="1800" dirty="0"/>
              <a:t>Educational Attainment, age 25 or older</a:t>
            </a:r>
          </a:p>
          <a:p>
            <a:pPr lvl="1"/>
            <a:r>
              <a:rPr lang="en-US" sz="2000" dirty="0"/>
              <a:t>Participation </a:t>
            </a:r>
            <a:r>
              <a:rPr lang="en-US" sz="2000" dirty="0" smtClean="0"/>
              <a:t>Rates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13-23F4-5C4F-BFB5-6406B6FE06B2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2300287" y="1242229"/>
            <a:ext cx="4252913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978900" y="0"/>
            <a:ext cx="165100" cy="6858000"/>
          </a:xfrm>
          <a:prstGeom prst="rect">
            <a:avLst/>
          </a:prstGeom>
          <a:solidFill>
            <a:srgbClr val="887B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vert270" wrap="none" anchor="ctr"/>
          <a:lstStyle/>
          <a:p>
            <a:pPr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  <a:latin typeface="Century Gothic" charset="0"/>
              </a:rPr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224506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EMP Approach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0208"/>
            <a:ext cx="8229600" cy="4645956"/>
          </a:xfrm>
        </p:spPr>
        <p:txBody>
          <a:bodyPr>
            <a:normAutofit/>
          </a:bodyPr>
          <a:lstStyle/>
          <a:p>
            <a:pPr marL="363538" indent="-363538" defTabSz="968375">
              <a:lnSpc>
                <a:spcPct val="110000"/>
              </a:lnSpc>
              <a:buClr>
                <a:schemeClr val="tx1"/>
              </a:buClr>
              <a:buFontTx/>
              <a:buChar char="•"/>
            </a:pPr>
            <a:r>
              <a:rPr lang="en-US" sz="2400" dirty="0" smtClean="0">
                <a:ea typeface="Arial" charset="0"/>
              </a:rPr>
              <a:t>Baseline Term- Fall 2015</a:t>
            </a:r>
            <a:endParaRPr lang="en-US" sz="2400" dirty="0">
              <a:solidFill>
                <a:srgbClr val="0000FF"/>
              </a:solidFill>
              <a:ea typeface="Arial" charset="0"/>
            </a:endParaRPr>
          </a:p>
          <a:p>
            <a:pPr lvl="1"/>
            <a:r>
              <a:rPr lang="en-US" sz="2000" dirty="0"/>
              <a:t>Section-level data</a:t>
            </a:r>
          </a:p>
          <a:p>
            <a:pPr lvl="2"/>
            <a:r>
              <a:rPr lang="en-US" sz="1600" dirty="0"/>
              <a:t>Segment by location</a:t>
            </a:r>
          </a:p>
          <a:p>
            <a:pPr lvl="2"/>
            <a:r>
              <a:rPr lang="en-US" sz="1600" dirty="0"/>
              <a:t>Account for online offerings</a:t>
            </a:r>
          </a:p>
          <a:p>
            <a:pPr lvl="2"/>
            <a:r>
              <a:rPr lang="en-US" sz="1600" dirty="0"/>
              <a:t>Consider combined classes</a:t>
            </a:r>
          </a:p>
          <a:p>
            <a:pPr lvl="2"/>
            <a:r>
              <a:rPr lang="en-US" sz="1600" dirty="0" smtClean="0"/>
              <a:t>By </a:t>
            </a:r>
            <a:r>
              <a:rPr lang="en-US" sz="1600" dirty="0"/>
              <a:t>discipline distinguish lecture from laboratory</a:t>
            </a:r>
          </a:p>
          <a:p>
            <a:pPr lvl="2"/>
            <a:r>
              <a:rPr lang="en-US" sz="1600" dirty="0"/>
              <a:t>Summarize WSCH by </a:t>
            </a:r>
            <a:r>
              <a:rPr lang="en-US" sz="1600" dirty="0" smtClean="0"/>
              <a:t>discipline</a:t>
            </a:r>
          </a:p>
          <a:p>
            <a:pPr marL="914400" lvl="2" indent="0">
              <a:buNone/>
            </a:pPr>
            <a:endParaRPr lang="en-US" sz="1400" dirty="0" smtClean="0"/>
          </a:p>
          <a:p>
            <a:r>
              <a:rPr lang="en-US" sz="2400" dirty="0" smtClean="0">
                <a:solidFill>
                  <a:srgbClr val="0000FF"/>
                </a:solidFill>
              </a:rPr>
              <a:t>Projections </a:t>
            </a:r>
            <a:r>
              <a:rPr lang="en-US" sz="2400" dirty="0">
                <a:solidFill>
                  <a:srgbClr val="0000FF"/>
                </a:solidFill>
              </a:rPr>
              <a:t>for the Future</a:t>
            </a:r>
          </a:p>
          <a:p>
            <a:pPr marL="787400" lvl="1" indent="-303213" defTabSz="968375">
              <a:lnSpc>
                <a:spcPct val="110000"/>
              </a:lnSpc>
              <a:buClr>
                <a:schemeClr val="tx1"/>
              </a:buClr>
              <a:buFontTx/>
              <a:buChar char="–"/>
            </a:pPr>
            <a:r>
              <a:rPr lang="en-US" sz="2000" dirty="0">
                <a:ea typeface="Arial" charset="0"/>
              </a:rPr>
              <a:t>Future Capacity for Growth</a:t>
            </a:r>
          </a:p>
          <a:p>
            <a:pPr marL="1187450" lvl="2" indent="-303213" defTabSz="968375">
              <a:lnSpc>
                <a:spcPct val="110000"/>
              </a:lnSpc>
              <a:buClr>
                <a:schemeClr val="tx1"/>
              </a:buClr>
            </a:pPr>
            <a:r>
              <a:rPr lang="en-US" sz="1600" dirty="0"/>
              <a:t>WSCH </a:t>
            </a:r>
            <a:r>
              <a:rPr lang="en-US" sz="1600" dirty="0" smtClean="0"/>
              <a:t>growth </a:t>
            </a:r>
            <a:r>
              <a:rPr lang="en-US" sz="1600" dirty="0"/>
              <a:t>as </a:t>
            </a:r>
            <a:r>
              <a:rPr lang="en-US" sz="1600" dirty="0" smtClean="0"/>
              <a:t>applied </a:t>
            </a:r>
            <a:r>
              <a:rPr lang="en-US" sz="1600" dirty="0"/>
              <a:t>to the </a:t>
            </a:r>
            <a:r>
              <a:rPr lang="en-US" sz="1600" dirty="0" smtClean="0"/>
              <a:t>future </a:t>
            </a:r>
            <a:r>
              <a:rPr lang="en-US" sz="1600" dirty="0"/>
              <a:t>p</a:t>
            </a:r>
            <a:r>
              <a:rPr lang="en-US" sz="1600" dirty="0" smtClean="0"/>
              <a:t>rogram </a:t>
            </a:r>
            <a:r>
              <a:rPr lang="en-US" sz="1600" dirty="0"/>
              <a:t>of i</a:t>
            </a:r>
            <a:r>
              <a:rPr lang="en-US" sz="1600" dirty="0" smtClean="0"/>
              <a:t>nstruction</a:t>
            </a:r>
          </a:p>
          <a:p>
            <a:pPr marL="1187450" lvl="2" indent="-303213" defTabSz="968375">
              <a:lnSpc>
                <a:spcPct val="110000"/>
              </a:lnSpc>
              <a:buClr>
                <a:schemeClr val="tx1"/>
              </a:buClr>
            </a:pPr>
            <a:r>
              <a:rPr lang="en-US" sz="1600" dirty="0" smtClean="0"/>
              <a:t>For </a:t>
            </a:r>
            <a:r>
              <a:rPr lang="en-US" sz="1600" dirty="0"/>
              <a:t>each division, department, discipline</a:t>
            </a:r>
          </a:p>
          <a:p>
            <a:pPr lvl="3"/>
            <a:r>
              <a:rPr lang="en-US" sz="1600" dirty="0"/>
              <a:t>Apply the growth rate to WSCH in the baseline</a:t>
            </a:r>
          </a:p>
          <a:p>
            <a:pPr lvl="3"/>
            <a:r>
              <a:rPr lang="en-US" sz="1600" dirty="0"/>
              <a:t>Calculate in five-year increments out to 2030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13-23F4-5C4F-BFB5-6406B6FE06B2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2300287" y="1242229"/>
            <a:ext cx="4252913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978900" y="0"/>
            <a:ext cx="165100" cy="6858000"/>
          </a:xfrm>
          <a:prstGeom prst="rect">
            <a:avLst/>
          </a:prstGeom>
          <a:solidFill>
            <a:srgbClr val="887B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vert270" wrap="none" anchor="ctr"/>
          <a:lstStyle/>
          <a:p>
            <a:pPr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  <a:latin typeface="Century Gothic" charset="0"/>
              </a:rPr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861166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8978900" y="0"/>
            <a:ext cx="165100" cy="6858000"/>
          </a:xfrm>
          <a:prstGeom prst="rect">
            <a:avLst/>
          </a:prstGeom>
          <a:solidFill>
            <a:srgbClr val="887B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5767" name="Text Box 7"/>
          <p:cNvSpPr txBox="1">
            <a:spLocks noChangeArrowheads="1"/>
          </p:cNvSpPr>
          <p:nvPr/>
        </p:nvSpPr>
        <p:spPr bwMode="auto">
          <a:xfrm rot="-5400000">
            <a:off x="6330611" y="3983719"/>
            <a:ext cx="543945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9683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9683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9683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9683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0" dirty="0">
                <a:solidFill>
                  <a:schemeClr val="bg1"/>
                </a:solidFill>
                <a:latin typeface="Century Gothic" charset="0"/>
              </a:rPr>
              <a:t>approach</a:t>
            </a:r>
          </a:p>
        </p:txBody>
      </p:sp>
      <p:sp>
        <p:nvSpPr>
          <p:cNvPr id="245768" name="Rectangle 8"/>
          <p:cNvSpPr>
            <a:spLocks noChangeArrowheads="1"/>
          </p:cNvSpPr>
          <p:nvPr/>
        </p:nvSpPr>
        <p:spPr bwMode="auto">
          <a:xfrm>
            <a:off x="585432" y="247473"/>
            <a:ext cx="7429500" cy="70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97" tIns="48448" rIns="96897" bIns="48448" anchor="ctr"/>
          <a:lstStyle/>
          <a:p>
            <a:pPr algn="ctr" defTabSz="968375"/>
            <a:endParaRPr lang="en-US" sz="4000" b="0" dirty="0" smtClean="0">
              <a:solidFill>
                <a:srgbClr val="0000FF"/>
              </a:solidFill>
            </a:endParaRPr>
          </a:p>
          <a:p>
            <a:pPr algn="ctr" defTabSz="968375"/>
            <a:r>
              <a:rPr lang="en-US" sz="4000" b="0" dirty="0" smtClean="0">
                <a:solidFill>
                  <a:srgbClr val="0000FF"/>
                </a:solidFill>
              </a:rPr>
              <a:t>EMP </a:t>
            </a:r>
            <a:r>
              <a:rPr lang="en-US" sz="4000" b="0" dirty="0">
                <a:solidFill>
                  <a:srgbClr val="0000FF"/>
                </a:solidFill>
              </a:rPr>
              <a:t>Approach </a:t>
            </a:r>
            <a:r>
              <a:rPr lang="en-US" sz="4000" b="0" dirty="0">
                <a:solidFill>
                  <a:srgbClr val="B10515"/>
                </a:solidFill>
              </a:rPr>
              <a:t/>
            </a:r>
            <a:br>
              <a:rPr lang="en-US" sz="4000" b="0" dirty="0">
                <a:solidFill>
                  <a:srgbClr val="B10515"/>
                </a:solidFill>
              </a:rPr>
            </a:br>
            <a:r>
              <a:rPr lang="en-US" sz="4000" b="0" dirty="0">
                <a:solidFill>
                  <a:srgbClr val="B10515"/>
                </a:solidFill>
              </a:rPr>
              <a:t/>
            </a:r>
            <a:br>
              <a:rPr lang="en-US" sz="4000" b="0" dirty="0">
                <a:solidFill>
                  <a:srgbClr val="B10515"/>
                </a:solidFill>
              </a:rPr>
            </a:br>
            <a:endParaRPr lang="en-US" sz="4000" b="0" dirty="0">
              <a:solidFill>
                <a:srgbClr val="333333"/>
              </a:solidFill>
            </a:endParaRPr>
          </a:p>
        </p:txBody>
      </p:sp>
      <p:sp>
        <p:nvSpPr>
          <p:cNvPr id="245769" name="Line 9"/>
          <p:cNvSpPr>
            <a:spLocks noChangeShapeType="1"/>
          </p:cNvSpPr>
          <p:nvPr/>
        </p:nvSpPr>
        <p:spPr bwMode="auto">
          <a:xfrm>
            <a:off x="2212654" y="679663"/>
            <a:ext cx="4252913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5770" name="Rectangle 10"/>
          <p:cNvSpPr>
            <a:spLocks noChangeArrowheads="1"/>
          </p:cNvSpPr>
          <p:nvPr/>
        </p:nvSpPr>
        <p:spPr bwMode="auto">
          <a:xfrm>
            <a:off x="457200" y="1225513"/>
            <a:ext cx="6972300" cy="363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97" tIns="48448" rIns="96897" bIns="48448"/>
          <a:lstStyle/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b="0" dirty="0" smtClean="0">
                <a:solidFill>
                  <a:srgbClr val="000000"/>
                </a:solidFill>
              </a:rPr>
              <a:t>Translating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For each division, department, discipline convert projected WSCH to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/>
              <a:t>Estimated number of sections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/>
              <a:t>Estimated </a:t>
            </a:r>
            <a:r>
              <a:rPr lang="en-US" dirty="0" smtClean="0"/>
              <a:t>Assignable </a:t>
            </a:r>
            <a:r>
              <a:rPr lang="en-US" dirty="0"/>
              <a:t>Square Footage (ASF) and </a:t>
            </a:r>
            <a:r>
              <a:rPr lang="en-US" dirty="0" smtClean="0"/>
              <a:t>number of rooms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endParaRPr lang="en-US" sz="1600" dirty="0" smtClean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Apply </a:t>
            </a:r>
            <a:r>
              <a:rPr lang="en-US" sz="2000" dirty="0"/>
              <a:t>State space use standards</a:t>
            </a:r>
          </a:p>
          <a:p>
            <a:pPr marL="742950" lvl="1" indent="-285750">
              <a:buFont typeface="Arial"/>
              <a:buChar char="•"/>
            </a:pPr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Apply </a:t>
            </a:r>
            <a:r>
              <a:rPr lang="en-US" sz="2000" dirty="0"/>
              <a:t>instructional management </a:t>
            </a:r>
            <a:r>
              <a:rPr lang="en-US" sz="2000" dirty="0" smtClean="0"/>
              <a:t>experience</a:t>
            </a:r>
            <a:endParaRPr lang="en-US" sz="2000" dirty="0"/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1600" b="0" dirty="0">
              <a:ea typeface="Arial" charset="0"/>
            </a:endParaRPr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1800" b="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13-23F4-5C4F-BFB5-6406B6FE06B2}" type="slidenum">
              <a:rPr lang="en-US" smtClean="0"/>
              <a:t>23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166" y="3222412"/>
            <a:ext cx="2296960" cy="283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5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8978900" y="0"/>
            <a:ext cx="165100" cy="6858000"/>
          </a:xfrm>
          <a:prstGeom prst="rect">
            <a:avLst/>
          </a:prstGeom>
          <a:solidFill>
            <a:srgbClr val="887B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5767" name="Text Box 7"/>
          <p:cNvSpPr txBox="1">
            <a:spLocks noChangeArrowheads="1"/>
          </p:cNvSpPr>
          <p:nvPr/>
        </p:nvSpPr>
        <p:spPr bwMode="auto">
          <a:xfrm rot="-5400000">
            <a:off x="6330611" y="3983719"/>
            <a:ext cx="543945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9683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9683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9683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9683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0" dirty="0">
                <a:solidFill>
                  <a:schemeClr val="bg1"/>
                </a:solidFill>
                <a:latin typeface="Century Gothic" charset="0"/>
              </a:rPr>
              <a:t>approach</a:t>
            </a:r>
          </a:p>
        </p:txBody>
      </p:sp>
      <p:sp>
        <p:nvSpPr>
          <p:cNvPr id="245768" name="Rectangle 8"/>
          <p:cNvSpPr>
            <a:spLocks noChangeArrowheads="1"/>
          </p:cNvSpPr>
          <p:nvPr/>
        </p:nvSpPr>
        <p:spPr bwMode="auto">
          <a:xfrm>
            <a:off x="585433" y="222818"/>
            <a:ext cx="7429500" cy="70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97" tIns="48448" rIns="96897" bIns="48448" anchor="ctr"/>
          <a:lstStyle/>
          <a:p>
            <a:pPr algn="ctr" defTabSz="968375"/>
            <a:r>
              <a:rPr lang="en-US" sz="4000" b="0" dirty="0">
                <a:solidFill>
                  <a:srgbClr val="0000FF"/>
                </a:solidFill>
              </a:rPr>
              <a:t>EMP Approach </a:t>
            </a:r>
            <a:r>
              <a:rPr lang="en-US" sz="2800" b="0" dirty="0">
                <a:solidFill>
                  <a:srgbClr val="B10515"/>
                </a:solidFill>
              </a:rPr>
              <a:t/>
            </a:r>
            <a:br>
              <a:rPr lang="en-US" sz="2800" b="0" dirty="0">
                <a:solidFill>
                  <a:srgbClr val="B10515"/>
                </a:solidFill>
              </a:rPr>
            </a:br>
            <a:r>
              <a:rPr lang="en-US" sz="1000" b="0" dirty="0">
                <a:solidFill>
                  <a:srgbClr val="B10515"/>
                </a:solidFill>
              </a:rPr>
              <a:t/>
            </a:r>
            <a:br>
              <a:rPr lang="en-US" sz="1000" b="0" dirty="0">
                <a:solidFill>
                  <a:srgbClr val="B10515"/>
                </a:solidFill>
              </a:rPr>
            </a:br>
            <a:endParaRPr lang="en-US" sz="1400" b="0" dirty="0">
              <a:solidFill>
                <a:srgbClr val="333333"/>
              </a:solidFill>
            </a:endParaRPr>
          </a:p>
        </p:txBody>
      </p:sp>
      <p:sp>
        <p:nvSpPr>
          <p:cNvPr id="245769" name="Line 9"/>
          <p:cNvSpPr>
            <a:spLocks noChangeShapeType="1"/>
          </p:cNvSpPr>
          <p:nvPr/>
        </p:nvSpPr>
        <p:spPr bwMode="auto">
          <a:xfrm>
            <a:off x="2068547" y="757995"/>
            <a:ext cx="4252913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5770" name="Rectangle 10"/>
          <p:cNvSpPr>
            <a:spLocks noChangeArrowheads="1"/>
          </p:cNvSpPr>
          <p:nvPr/>
        </p:nvSpPr>
        <p:spPr bwMode="auto">
          <a:xfrm>
            <a:off x="457200" y="757995"/>
            <a:ext cx="6972300" cy="181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97" tIns="48448" rIns="96897" bIns="48448"/>
          <a:lstStyle/>
          <a:p>
            <a:pPr marL="285750" indent="-285750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Arial" charset="0"/>
              </a:rPr>
              <a:t>Space Implications </a:t>
            </a:r>
            <a:r>
              <a:rPr lang="en-US" sz="2400" dirty="0" smtClean="0">
                <a:ea typeface="Arial" charset="0"/>
              </a:rPr>
              <a:t>for Facilities Master Plan</a:t>
            </a:r>
            <a:endParaRPr lang="en-US" sz="2400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Current instructional room assignments &amp; ASF</a:t>
            </a:r>
            <a:endParaRPr lang="en-US" dirty="0">
              <a:solidFill>
                <a:srgbClr val="B10515"/>
              </a:solidFill>
            </a:endParaRPr>
          </a:p>
          <a:p>
            <a:pPr marL="742950" lvl="1" indent="-285750">
              <a:buFont typeface="Arial"/>
              <a:buChar char="•"/>
            </a:pPr>
            <a:endParaRPr lang="en-US" sz="1600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Convert </a:t>
            </a:r>
            <a:r>
              <a:rPr lang="en-US" dirty="0"/>
              <a:t>Weekly Student Contact Hours into Space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/>
              <a:t>By discipline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/>
              <a:t>Using State space standards</a:t>
            </a:r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dirty="0" smtClean="0">
              <a:ea typeface="Arial" charset="0"/>
            </a:endParaRPr>
          </a:p>
          <a:p>
            <a:pPr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</a:pPr>
            <a:endParaRPr lang="en-US" dirty="0">
              <a:solidFill>
                <a:srgbClr val="B10515"/>
              </a:solidFill>
            </a:endParaRPr>
          </a:p>
          <a:p>
            <a:pPr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</a:pPr>
            <a:endParaRPr lang="en-US" sz="1800" b="0" dirty="0">
              <a:solidFill>
                <a:srgbClr val="B1051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531" y="2978649"/>
            <a:ext cx="6142969" cy="325858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13-23F4-5C4F-BFB5-6406B6FE06B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6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Discussion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415" y="1689922"/>
            <a:ext cx="7297701" cy="1260467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ea typeface="Arial" charset="0"/>
              </a:rPr>
              <a:t>Questions </a:t>
            </a:r>
            <a:r>
              <a:rPr lang="en-US" sz="4800" dirty="0">
                <a:ea typeface="Arial" charset="0"/>
              </a:rPr>
              <a:t>and </a:t>
            </a:r>
            <a:r>
              <a:rPr lang="en-US" sz="4800" dirty="0" smtClean="0">
                <a:ea typeface="Arial" charset="0"/>
              </a:rPr>
              <a:t>Answers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13-23F4-5C4F-BFB5-6406B6FE06B2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2185633" y="1184076"/>
            <a:ext cx="4252913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499" y="2945578"/>
            <a:ext cx="2354617" cy="309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04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8978900" y="0"/>
            <a:ext cx="165100" cy="6858000"/>
          </a:xfrm>
          <a:prstGeom prst="rect">
            <a:avLst/>
          </a:prstGeom>
          <a:solidFill>
            <a:srgbClr val="887B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5767" name="Text Box 7"/>
          <p:cNvSpPr txBox="1">
            <a:spLocks noChangeArrowheads="1"/>
          </p:cNvSpPr>
          <p:nvPr/>
        </p:nvSpPr>
        <p:spPr bwMode="auto">
          <a:xfrm rot="-5400000">
            <a:off x="6313554" y="4016035"/>
            <a:ext cx="543945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9683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9683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9683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9683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  <a:latin typeface="Century Gothic" charset="0"/>
              </a:rPr>
              <a:t>The Team</a:t>
            </a:r>
            <a:endParaRPr lang="en-US" sz="1000" b="0" dirty="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245768" name="Rectangle 8"/>
          <p:cNvSpPr>
            <a:spLocks noChangeArrowheads="1"/>
          </p:cNvSpPr>
          <p:nvPr/>
        </p:nvSpPr>
        <p:spPr bwMode="auto">
          <a:xfrm>
            <a:off x="457200" y="222818"/>
            <a:ext cx="7429500" cy="70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97" tIns="48448" rIns="96897" bIns="48448" anchor="ctr"/>
          <a:lstStyle/>
          <a:p>
            <a:pPr algn="ctr" defTabSz="968375"/>
            <a:r>
              <a:rPr lang="en-US" sz="4000" b="0" dirty="0" smtClean="0">
                <a:solidFill>
                  <a:srgbClr val="000000"/>
                </a:solidFill>
              </a:rPr>
              <a:t>Our Experience</a:t>
            </a:r>
            <a:r>
              <a:rPr lang="en-US" sz="2800" b="0" dirty="0">
                <a:solidFill>
                  <a:srgbClr val="000000"/>
                </a:solidFill>
              </a:rPr>
              <a:t/>
            </a:r>
            <a:br>
              <a:rPr lang="en-US" sz="2800" b="0" dirty="0">
                <a:solidFill>
                  <a:srgbClr val="000000"/>
                </a:solidFill>
              </a:rPr>
            </a:br>
            <a:r>
              <a:rPr lang="en-US" sz="1000" b="0" dirty="0">
                <a:solidFill>
                  <a:srgbClr val="000000"/>
                </a:solidFill>
              </a:rPr>
              <a:t/>
            </a:r>
            <a:br>
              <a:rPr lang="en-US" sz="1000" b="0" dirty="0">
                <a:solidFill>
                  <a:srgbClr val="000000"/>
                </a:solidFill>
              </a:rPr>
            </a:br>
            <a:endParaRPr lang="en-US" sz="1400" b="0" dirty="0">
              <a:solidFill>
                <a:srgbClr val="000000"/>
              </a:solidFill>
            </a:endParaRPr>
          </a:p>
        </p:txBody>
      </p:sp>
      <p:sp>
        <p:nvSpPr>
          <p:cNvPr id="245769" name="Line 9"/>
          <p:cNvSpPr>
            <a:spLocks noChangeShapeType="1"/>
          </p:cNvSpPr>
          <p:nvPr/>
        </p:nvSpPr>
        <p:spPr bwMode="auto">
          <a:xfrm>
            <a:off x="2122587" y="773845"/>
            <a:ext cx="4252913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5770" name="Rectangle 10"/>
          <p:cNvSpPr>
            <a:spLocks noChangeArrowheads="1"/>
          </p:cNvSpPr>
          <p:nvPr/>
        </p:nvSpPr>
        <p:spPr bwMode="auto">
          <a:xfrm>
            <a:off x="457200" y="1081394"/>
            <a:ext cx="6972300" cy="501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97" tIns="48448" rIns="96897" bIns="48448"/>
          <a:lstStyle/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 b="0" dirty="0" smtClean="0">
                <a:solidFill>
                  <a:srgbClr val="0000FF"/>
                </a:solidFill>
              </a:rPr>
              <a:t>Participated in the development of over </a:t>
            </a:r>
            <a:r>
              <a:rPr lang="en-US" sz="2000" b="0" dirty="0" smtClean="0"/>
              <a:t>20 Educational/Facilities Master Plans and 5 Educational Centers</a:t>
            </a:r>
            <a:endParaRPr lang="en-US" sz="2000" b="0" dirty="0"/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000" b="0" dirty="0" smtClean="0">
              <a:solidFill>
                <a:srgbClr val="0000FF"/>
              </a:solidFill>
            </a:endParaRPr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 b="0" dirty="0" smtClean="0">
                <a:solidFill>
                  <a:srgbClr val="0000FF"/>
                </a:solidFill>
              </a:rPr>
              <a:t>Support for </a:t>
            </a:r>
            <a:r>
              <a:rPr lang="en-US" sz="2000" b="0" dirty="0" smtClean="0">
                <a:solidFill>
                  <a:srgbClr val="000000"/>
                </a:solidFill>
              </a:rPr>
              <a:t>Accreditation and Educational Master Planning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Experienced in </a:t>
            </a:r>
            <a:r>
              <a:rPr lang="en-US" sz="2000" dirty="0" smtClean="0">
                <a:solidFill>
                  <a:srgbClr val="000000"/>
                </a:solidFill>
              </a:rPr>
              <a:t>Bond Development and Planning</a:t>
            </a:r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Preparation of </a:t>
            </a:r>
            <a:r>
              <a:rPr lang="en-US" sz="2000" dirty="0" smtClean="0">
                <a:solidFill>
                  <a:srgbClr val="000000"/>
                </a:solidFill>
              </a:rPr>
              <a:t>5YCP, Report 17, IPP’s &amp; FPP’s</a:t>
            </a:r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Excellent Reputation at the </a:t>
            </a:r>
            <a:r>
              <a:rPr lang="en-US" sz="2000" dirty="0" smtClean="0">
                <a:solidFill>
                  <a:srgbClr val="000000"/>
                </a:solidFill>
              </a:rPr>
              <a:t>Chancellor’s Office</a:t>
            </a:r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Have qualified over </a:t>
            </a:r>
            <a:r>
              <a:rPr lang="en-US" sz="2000" dirty="0" smtClean="0">
                <a:solidFill>
                  <a:srgbClr val="000000"/>
                </a:solidFill>
              </a:rPr>
              <a:t>$600 million for State Funding</a:t>
            </a:r>
            <a:endParaRPr lang="en-US" sz="2000" dirty="0">
              <a:solidFill>
                <a:srgbClr val="000000"/>
              </a:solidFill>
            </a:endParaRPr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dirty="0"/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dirty="0"/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dirty="0"/>
          </a:p>
          <a:p>
            <a:pPr lvl="1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</a:pPr>
            <a:endParaRPr lang="en-US" sz="16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13-23F4-5C4F-BFB5-6406B6FE06B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9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8978900" y="0"/>
            <a:ext cx="165100" cy="6858000"/>
          </a:xfrm>
          <a:prstGeom prst="rect">
            <a:avLst/>
          </a:prstGeom>
          <a:solidFill>
            <a:srgbClr val="887B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5767" name="Text Box 7"/>
          <p:cNvSpPr txBox="1">
            <a:spLocks noChangeArrowheads="1"/>
          </p:cNvSpPr>
          <p:nvPr/>
        </p:nvSpPr>
        <p:spPr bwMode="auto">
          <a:xfrm rot="-5400000">
            <a:off x="6313554" y="4016035"/>
            <a:ext cx="543945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9683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9683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9683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9683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  <a:latin typeface="Century Gothic" charset="0"/>
              </a:rPr>
              <a:t>The Clients</a:t>
            </a:r>
            <a:endParaRPr lang="en-US" sz="1000" b="0" dirty="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245768" name="Rectangle 8"/>
          <p:cNvSpPr>
            <a:spLocks noChangeArrowheads="1"/>
          </p:cNvSpPr>
          <p:nvPr/>
        </p:nvSpPr>
        <p:spPr bwMode="auto">
          <a:xfrm>
            <a:off x="457200" y="101596"/>
            <a:ext cx="8045076" cy="70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97" tIns="48448" rIns="96897" bIns="48448" anchor="ctr"/>
          <a:lstStyle/>
          <a:p>
            <a:pPr algn="ctr" defTabSz="968375"/>
            <a:r>
              <a:rPr lang="en-US" sz="3600" b="0" dirty="0" smtClean="0"/>
              <a:t>Community College Districts </a:t>
            </a:r>
            <a:r>
              <a:rPr lang="en-US" sz="3600" b="1" dirty="0" smtClean="0">
                <a:solidFill>
                  <a:srgbClr val="0000FF"/>
                </a:solidFill>
              </a:rPr>
              <a:t>We Served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245769" name="Line 9"/>
          <p:cNvSpPr>
            <a:spLocks noChangeShapeType="1"/>
          </p:cNvSpPr>
          <p:nvPr/>
        </p:nvSpPr>
        <p:spPr bwMode="auto">
          <a:xfrm>
            <a:off x="612452" y="805766"/>
            <a:ext cx="7799757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5770" name="Rectangle 10"/>
          <p:cNvSpPr>
            <a:spLocks noChangeArrowheads="1"/>
          </p:cNvSpPr>
          <p:nvPr/>
        </p:nvSpPr>
        <p:spPr bwMode="auto">
          <a:xfrm>
            <a:off x="1303825" y="910761"/>
            <a:ext cx="6972300" cy="5054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97" tIns="48448" rIns="96897" bIns="48448"/>
          <a:lstStyle/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600" b="0" dirty="0" smtClean="0"/>
              <a:t>San Jose-Evergreen (San Jose City, Evergreen Valley)</a:t>
            </a:r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600" dirty="0"/>
              <a:t>City College of San Francisco</a:t>
            </a:r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600" dirty="0"/>
              <a:t>Kern (Porterville, Bakersfield, Cerro Coso)</a:t>
            </a:r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600" b="0" dirty="0" smtClean="0"/>
              <a:t>Coast (Coastline, Golden West, Orange Coast)</a:t>
            </a:r>
            <a:endParaRPr lang="en-US" sz="1600" b="0" dirty="0"/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600" dirty="0"/>
              <a:t>Antelope Valley</a:t>
            </a:r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600" dirty="0"/>
              <a:t>Victor Valley</a:t>
            </a:r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600" dirty="0"/>
              <a:t>Barstow</a:t>
            </a:r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600" dirty="0"/>
              <a:t>Palo Verde</a:t>
            </a:r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600" dirty="0" smtClean="0"/>
              <a:t>Long Beach</a:t>
            </a:r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600" dirty="0" smtClean="0"/>
              <a:t>Mt. San Antonio</a:t>
            </a:r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600" dirty="0" smtClean="0"/>
              <a:t>Cerritos</a:t>
            </a:r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600" dirty="0"/>
              <a:t>North Orange County (Fullerton, Cypress, School of Continuing Education)</a:t>
            </a:r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600" dirty="0" smtClean="0"/>
              <a:t>Rancho Santiago (Santa Ana, Santiago Canyon, Noncredit Centers)</a:t>
            </a:r>
            <a:endParaRPr lang="en-US" sz="1600" dirty="0"/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600" dirty="0" smtClean="0"/>
              <a:t>Palomar</a:t>
            </a:r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600" dirty="0" smtClean="0"/>
              <a:t>Southwestern</a:t>
            </a:r>
            <a:endParaRPr lang="en-US" sz="1600" dirty="0"/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1600" dirty="0" smtClean="0"/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dirty="0">
              <a:solidFill>
                <a:srgbClr val="B10515"/>
              </a:solidFill>
            </a:endParaRPr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dirty="0" smtClean="0">
              <a:solidFill>
                <a:srgbClr val="B10515"/>
              </a:solidFill>
            </a:endParaRPr>
          </a:p>
          <a:p>
            <a:pPr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</a:pPr>
            <a:endParaRPr lang="en-US" dirty="0">
              <a:solidFill>
                <a:srgbClr val="000000"/>
              </a:solidFill>
            </a:endParaRPr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dirty="0"/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dirty="0"/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dirty="0"/>
          </a:p>
          <a:p>
            <a:pPr lvl="1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</a:pPr>
            <a:endParaRPr lang="en-US" sz="16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13-23F4-5C4F-BFB5-6406B6FE06B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6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8978900" y="0"/>
            <a:ext cx="165100" cy="6858000"/>
          </a:xfrm>
          <a:prstGeom prst="rect">
            <a:avLst/>
          </a:prstGeom>
          <a:solidFill>
            <a:srgbClr val="887B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5767" name="Text Box 7"/>
          <p:cNvSpPr txBox="1">
            <a:spLocks noChangeArrowheads="1"/>
          </p:cNvSpPr>
          <p:nvPr/>
        </p:nvSpPr>
        <p:spPr bwMode="auto">
          <a:xfrm rot="-5400000">
            <a:off x="6330611" y="3983719"/>
            <a:ext cx="543945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9683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9683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9683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96837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0" dirty="0">
                <a:solidFill>
                  <a:schemeClr val="bg1"/>
                </a:solidFill>
                <a:latin typeface="Century Gothic" charset="0"/>
              </a:rPr>
              <a:t>approach</a:t>
            </a:r>
          </a:p>
        </p:txBody>
      </p:sp>
      <p:sp>
        <p:nvSpPr>
          <p:cNvPr id="245768" name="Rectangle 8"/>
          <p:cNvSpPr>
            <a:spLocks noChangeArrowheads="1"/>
          </p:cNvSpPr>
          <p:nvPr/>
        </p:nvSpPr>
        <p:spPr bwMode="auto">
          <a:xfrm>
            <a:off x="457200" y="247473"/>
            <a:ext cx="7429500" cy="70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97" tIns="48448" rIns="96897" bIns="48448" anchor="ctr"/>
          <a:lstStyle/>
          <a:p>
            <a:pPr algn="ctr" defTabSz="968375"/>
            <a:r>
              <a:rPr lang="en-US" sz="4000" b="0" dirty="0" smtClean="0">
                <a:solidFill>
                  <a:srgbClr val="000000"/>
                </a:solidFill>
              </a:rPr>
              <a:t>Guiding </a:t>
            </a:r>
            <a:r>
              <a:rPr lang="en-US" sz="4000" b="1" dirty="0" smtClean="0">
                <a:solidFill>
                  <a:srgbClr val="0000FF"/>
                </a:solidFill>
              </a:rPr>
              <a:t>Principles</a:t>
            </a:r>
            <a:r>
              <a:rPr lang="en-US" sz="4000" b="1" dirty="0">
                <a:solidFill>
                  <a:srgbClr val="0000FF"/>
                </a:solidFill>
              </a:rPr>
              <a:t/>
            </a:r>
            <a:br>
              <a:rPr lang="en-US" sz="4000" b="1" dirty="0">
                <a:solidFill>
                  <a:srgbClr val="0000FF"/>
                </a:solidFill>
              </a:rPr>
            </a:br>
            <a:r>
              <a:rPr lang="en-US" sz="1000" b="1" dirty="0">
                <a:solidFill>
                  <a:srgbClr val="0000FF"/>
                </a:solidFill>
              </a:rPr>
              <a:t/>
            </a:r>
            <a:br>
              <a:rPr lang="en-US" sz="1000" b="1" dirty="0">
                <a:solidFill>
                  <a:srgbClr val="0000FF"/>
                </a:solidFill>
              </a:rPr>
            </a:b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45769" name="Line 9"/>
          <p:cNvSpPr>
            <a:spLocks noChangeShapeType="1"/>
          </p:cNvSpPr>
          <p:nvPr/>
        </p:nvSpPr>
        <p:spPr bwMode="auto">
          <a:xfrm>
            <a:off x="1978480" y="700997"/>
            <a:ext cx="4252913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5770" name="Rectangle 10"/>
          <p:cNvSpPr>
            <a:spLocks noChangeArrowheads="1"/>
          </p:cNvSpPr>
          <p:nvPr/>
        </p:nvSpPr>
        <p:spPr bwMode="auto">
          <a:xfrm>
            <a:off x="457200" y="997187"/>
            <a:ext cx="6972300" cy="508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97" tIns="48448" rIns="96897" bIns="48448"/>
          <a:lstStyle/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b="0" dirty="0" smtClean="0">
                <a:solidFill>
                  <a:srgbClr val="0000FF"/>
                </a:solidFill>
              </a:rPr>
              <a:t>All campus </a:t>
            </a:r>
            <a:r>
              <a:rPr lang="en-US" sz="2400" b="0" dirty="0" smtClean="0">
                <a:solidFill>
                  <a:srgbClr val="000000"/>
                </a:solidFill>
              </a:rPr>
              <a:t>planning begins with the program of instruction</a:t>
            </a:r>
            <a:r>
              <a:rPr lang="en-US" sz="2400" b="0" dirty="0" smtClean="0">
                <a:solidFill>
                  <a:srgbClr val="B10515"/>
                </a:solidFill>
              </a:rPr>
              <a:t>.</a:t>
            </a:r>
            <a:endParaRPr lang="en-US" sz="2400" b="0" dirty="0"/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400" b="0" dirty="0" smtClean="0">
              <a:solidFill>
                <a:srgbClr val="0000FF"/>
              </a:solidFill>
            </a:endParaRPr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b="0" dirty="0" smtClean="0">
                <a:solidFill>
                  <a:srgbClr val="0000FF"/>
                </a:solidFill>
              </a:rPr>
              <a:t>Planning must be built with and be </a:t>
            </a:r>
            <a:r>
              <a:rPr lang="en-US" sz="2400" b="0" dirty="0" smtClean="0">
                <a:solidFill>
                  <a:srgbClr val="000000"/>
                </a:solidFill>
              </a:rPr>
              <a:t>supported by the college community.</a:t>
            </a:r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All plans must be </a:t>
            </a:r>
            <a:r>
              <a:rPr lang="en-US" sz="2400" dirty="0" smtClean="0">
                <a:solidFill>
                  <a:srgbClr val="000000"/>
                </a:solidFill>
              </a:rPr>
              <a:t>integrated into a unified whole </a:t>
            </a:r>
            <a:r>
              <a:rPr lang="en-US" sz="2400" dirty="0" smtClean="0">
                <a:solidFill>
                  <a:srgbClr val="0000FF"/>
                </a:solidFill>
              </a:rPr>
              <a:t>supporting the college’s strategic plan.</a:t>
            </a:r>
            <a:endParaRPr lang="en-US" sz="2400" dirty="0">
              <a:solidFill>
                <a:srgbClr val="0000FF"/>
              </a:solidFill>
            </a:endParaRPr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363538" indent="-363538"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Public policy and labor market data present </a:t>
            </a:r>
            <a:r>
              <a:rPr lang="en-US" sz="2400" dirty="0" smtClean="0">
                <a:solidFill>
                  <a:srgbClr val="0000FF"/>
                </a:solidFill>
              </a:rPr>
              <a:t>opportunities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FF"/>
              </a:solidFill>
            </a:endParaRPr>
          </a:p>
          <a:p>
            <a:pPr defTabSz="96837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13-23F4-5C4F-BFB5-6406B6FE06B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76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Steering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Peter Wruck, Co-chair</a:t>
            </a:r>
          </a:p>
          <a:p>
            <a:r>
              <a:rPr lang="en-US" dirty="0" smtClean="0"/>
              <a:t>Dr. Randy Brown, Co-chair</a:t>
            </a:r>
          </a:p>
          <a:p>
            <a:r>
              <a:rPr lang="en-US" dirty="0" smtClean="0"/>
              <a:t>Carina Cisneros, Administrator</a:t>
            </a:r>
          </a:p>
          <a:p>
            <a:r>
              <a:rPr lang="en-US" dirty="0" smtClean="0"/>
              <a:t>Noemi Naranjo, Professional Support Staff</a:t>
            </a:r>
          </a:p>
          <a:p>
            <a:r>
              <a:rPr lang="en-US" dirty="0" smtClean="0"/>
              <a:t>Linda Bernabe, Supervisor/Confidential</a:t>
            </a:r>
          </a:p>
          <a:p>
            <a:r>
              <a:rPr lang="en-US" dirty="0" smtClean="0"/>
              <a:t>Scott Sandler, Faculty</a:t>
            </a:r>
          </a:p>
          <a:p>
            <a:r>
              <a:rPr lang="en-US" dirty="0" smtClean="0"/>
              <a:t>Marisol Arredondo, Student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13-23F4-5C4F-BFB5-6406B6FE06B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55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Web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Intranet</a:t>
            </a:r>
          </a:p>
          <a:p>
            <a:pPr lvl="1"/>
            <a:r>
              <a:rPr lang="en-US" u="sng" dirty="0">
                <a:hlinkClick r:id="rId2"/>
              </a:rPr>
              <a:t>https://mail1.gavilan.edu/emp/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13-23F4-5C4F-BFB5-6406B6FE06B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07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Importance of the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Educational Master Plan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Required</a:t>
            </a:r>
          </a:p>
          <a:p>
            <a:pPr lvl="1"/>
            <a:r>
              <a:rPr lang="en-US" dirty="0" smtClean="0"/>
              <a:t>Title 5, section 51008- Academic Master Plan</a:t>
            </a:r>
          </a:p>
          <a:p>
            <a:r>
              <a:rPr lang="en-US" dirty="0" smtClean="0"/>
              <a:t>Expected</a:t>
            </a:r>
          </a:p>
          <a:p>
            <a:pPr lvl="1"/>
            <a:r>
              <a:rPr lang="en-US" dirty="0" smtClean="0"/>
              <a:t>ACCJC accreditation activities now “look for” an EMP as part of integrated planning.</a:t>
            </a:r>
          </a:p>
          <a:p>
            <a:r>
              <a:rPr lang="en-US" dirty="0" smtClean="0"/>
              <a:t>Role of the EMP</a:t>
            </a:r>
          </a:p>
          <a:p>
            <a:pPr lvl="1"/>
            <a:r>
              <a:rPr lang="en-US" dirty="0" smtClean="0"/>
              <a:t>Frames a discussion to guide the future of the educational programs and student services.</a:t>
            </a:r>
          </a:p>
          <a:p>
            <a:pPr lvl="1"/>
            <a:r>
              <a:rPr lang="en-US" dirty="0" smtClean="0"/>
              <a:t>Supports planning for future capital construction and the Facilities Master Plan.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13-23F4-5C4F-BFB5-6406B6FE06B2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1663563" y="1467144"/>
            <a:ext cx="5563094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64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Gavilan College Educational Master Plan </a:t>
            </a:r>
            <a:r>
              <a:rPr lang="en-US" sz="2400" dirty="0" smtClean="0"/>
              <a:t>is…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>
                <a:solidFill>
                  <a:srgbClr val="0000FF"/>
                </a:solidFill>
              </a:rPr>
              <a:t>foundation</a:t>
            </a:r>
            <a:r>
              <a:rPr lang="en-US" sz="2000" dirty="0"/>
              <a:t> for planning to meet the instructional and support service needs of Gavilan </a:t>
            </a:r>
            <a:r>
              <a:rPr lang="en-US" sz="2000" dirty="0" smtClean="0"/>
              <a:t>College 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the </a:t>
            </a:r>
            <a:r>
              <a:rPr lang="en-US" sz="2000" dirty="0">
                <a:solidFill>
                  <a:srgbClr val="0000FF"/>
                </a:solidFill>
              </a:rPr>
              <a:t>basis</a:t>
            </a:r>
            <a:r>
              <a:rPr lang="en-US" sz="2000" dirty="0"/>
              <a:t> for Gavilan College’s capital, facilities, technology, personnel and </a:t>
            </a:r>
            <a:r>
              <a:rPr lang="en-US" sz="2000" dirty="0">
                <a:solidFill>
                  <a:srgbClr val="0000FF"/>
                </a:solidFill>
              </a:rPr>
              <a:t>budget</a:t>
            </a:r>
            <a:r>
              <a:rPr lang="en-US" sz="2000" dirty="0"/>
              <a:t> plans.  </a:t>
            </a: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part </a:t>
            </a:r>
            <a:r>
              <a:rPr lang="en-US" sz="2000" dirty="0"/>
              <a:t>of an </a:t>
            </a:r>
            <a:r>
              <a:rPr lang="en-US" sz="2000" dirty="0">
                <a:solidFill>
                  <a:srgbClr val="0000FF"/>
                </a:solidFill>
              </a:rPr>
              <a:t>integrated planning </a:t>
            </a:r>
            <a:r>
              <a:rPr lang="en-US" sz="2000" dirty="0"/>
              <a:t>model and </a:t>
            </a:r>
            <a:r>
              <a:rPr lang="en-US" sz="2000" dirty="0">
                <a:solidFill>
                  <a:srgbClr val="0000FF"/>
                </a:solidFill>
              </a:rPr>
              <a:t>dynamic</a:t>
            </a:r>
            <a:r>
              <a:rPr lang="en-US" sz="2000" dirty="0"/>
              <a:t> in nature intended to be </a:t>
            </a:r>
            <a:r>
              <a:rPr lang="en-US" sz="2000" dirty="0">
                <a:solidFill>
                  <a:srgbClr val="0000FF"/>
                </a:solidFill>
              </a:rPr>
              <a:t>reviewed periodically </a:t>
            </a:r>
            <a:r>
              <a:rPr lang="en-US" sz="2000" dirty="0"/>
              <a:t>as new educational trends emerge and the needs of students and the district evolve.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5213-23F4-5C4F-BFB5-6406B6FE06B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20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1158</Words>
  <Application>Microsoft Macintosh PowerPoint</Application>
  <PresentationFormat>On-screen Show (4:3)</PresentationFormat>
  <Paragraphs>281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Gavilan Community College District</vt:lpstr>
      <vt:lpstr>PowerPoint Presentation</vt:lpstr>
      <vt:lpstr>PowerPoint Presentation</vt:lpstr>
      <vt:lpstr>PowerPoint Presentation</vt:lpstr>
      <vt:lpstr>PowerPoint Presentation</vt:lpstr>
      <vt:lpstr>College Steering Committee</vt:lpstr>
      <vt:lpstr>Project Web Page</vt:lpstr>
      <vt:lpstr>Importance of the  Educational Master Plan</vt:lpstr>
      <vt:lpstr>Project Scope</vt:lpstr>
      <vt:lpstr>Project Objectives</vt:lpstr>
      <vt:lpstr>Project Objectives</vt:lpstr>
      <vt:lpstr>PowerPoint Presentation</vt:lpstr>
      <vt:lpstr>Three Levels of Planning</vt:lpstr>
      <vt:lpstr>EMP is Not…</vt:lpstr>
      <vt:lpstr>EMP Overview</vt:lpstr>
      <vt:lpstr>EMP Process</vt:lpstr>
      <vt:lpstr>PowerPoint Presentation</vt:lpstr>
      <vt:lpstr>PowerPoint Presentation</vt:lpstr>
      <vt:lpstr>EMP Approach </vt:lpstr>
      <vt:lpstr>EMP Approach </vt:lpstr>
      <vt:lpstr>EMP Approach </vt:lpstr>
      <vt:lpstr>EMP Approach </vt:lpstr>
      <vt:lpstr>PowerPoint Presentation</vt:lpstr>
      <vt:lpstr>PowerPoint Presentation</vt:lpstr>
      <vt:lpstr>Discussion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 trapp</dc:creator>
  <cp:lastModifiedBy>Fred Trapp</cp:lastModifiedBy>
  <cp:revision>59</cp:revision>
  <cp:lastPrinted>2016-10-26T21:00:42Z</cp:lastPrinted>
  <dcterms:created xsi:type="dcterms:W3CDTF">2014-09-13T15:23:55Z</dcterms:created>
  <dcterms:modified xsi:type="dcterms:W3CDTF">2016-11-13T22:23:02Z</dcterms:modified>
</cp:coreProperties>
</file>